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71" r:id="rId11"/>
    <p:sldId id="270" r:id="rId12"/>
    <p:sldId id="268" r:id="rId13"/>
    <p:sldId id="281" r:id="rId14"/>
    <p:sldId id="272" r:id="rId15"/>
    <p:sldId id="282" r:id="rId16"/>
    <p:sldId id="283" r:id="rId17"/>
    <p:sldId id="285" r:id="rId18"/>
    <p:sldId id="286" r:id="rId19"/>
    <p:sldId id="274" r:id="rId20"/>
    <p:sldId id="273" r:id="rId21"/>
    <p:sldId id="275" r:id="rId22"/>
    <p:sldId id="276" r:id="rId23"/>
    <p:sldId id="277" r:id="rId24"/>
    <p:sldId id="278" r:id="rId25"/>
    <p:sldId id="289" r:id="rId26"/>
    <p:sldId id="290" r:id="rId27"/>
    <p:sldId id="311" r:id="rId28"/>
    <p:sldId id="312" r:id="rId29"/>
    <p:sldId id="291" r:id="rId30"/>
    <p:sldId id="287" r:id="rId31"/>
    <p:sldId id="296" r:id="rId32"/>
    <p:sldId id="292" r:id="rId33"/>
    <p:sldId id="293" r:id="rId34"/>
    <p:sldId id="294" r:id="rId35"/>
    <p:sldId id="295" r:id="rId36"/>
    <p:sldId id="297" r:id="rId37"/>
    <p:sldId id="299" r:id="rId38"/>
    <p:sldId id="300" r:id="rId39"/>
    <p:sldId id="303" r:id="rId40"/>
    <p:sldId id="301" r:id="rId41"/>
    <p:sldId id="302" r:id="rId42"/>
    <p:sldId id="304" r:id="rId43"/>
    <p:sldId id="305" r:id="rId44"/>
    <p:sldId id="313" r:id="rId45"/>
    <p:sldId id="314" r:id="rId46"/>
    <p:sldId id="315" r:id="rId47"/>
    <p:sldId id="306" r:id="rId48"/>
    <p:sldId id="307" r:id="rId49"/>
    <p:sldId id="308" r:id="rId50"/>
    <p:sldId id="309" r:id="rId51"/>
    <p:sldId id="310" r:id="rId52"/>
    <p:sldId id="298" r:id="rId53"/>
    <p:sldId id="316" r:id="rId54"/>
    <p:sldId id="317" r:id="rId55"/>
    <p:sldId id="318" r:id="rId56"/>
    <p:sldId id="319" r:id="rId57"/>
    <p:sldId id="320" r:id="rId58"/>
    <p:sldId id="321" r:id="rId59"/>
    <p:sldId id="322" r:id="rId60"/>
    <p:sldId id="323" r:id="rId61"/>
    <p:sldId id="324" r:id="rId62"/>
    <p:sldId id="325" r:id="rId63"/>
    <p:sldId id="326" r:id="rId64"/>
    <p:sldId id="327" r:id="rId65"/>
    <p:sldId id="328" r:id="rId66"/>
    <p:sldId id="329" r:id="rId67"/>
    <p:sldId id="330" r:id="rId68"/>
    <p:sldId id="331" r:id="rId69"/>
    <p:sldId id="332" r:id="rId70"/>
    <p:sldId id="333" r:id="rId71"/>
    <p:sldId id="334" r:id="rId72"/>
    <p:sldId id="335" r:id="rId73"/>
    <p:sldId id="336" r:id="rId74"/>
    <p:sldId id="337" r:id="rId75"/>
    <p:sldId id="338" r:id="rId76"/>
    <p:sldId id="339" r:id="rId77"/>
    <p:sldId id="340" r:id="rId78"/>
    <p:sldId id="341" r:id="rId79"/>
    <p:sldId id="342" r:id="rId80"/>
    <p:sldId id="343" r:id="rId81"/>
    <p:sldId id="344" r:id="rId82"/>
    <p:sldId id="345" r:id="rId83"/>
    <p:sldId id="346" r:id="rId84"/>
    <p:sldId id="347" r:id="rId85"/>
    <p:sldId id="348" r:id="rId86"/>
    <p:sldId id="349" r:id="rId87"/>
    <p:sldId id="350" r:id="rId88"/>
    <p:sldId id="351" r:id="rId89"/>
  </p:sldIdLst>
  <p:sldSz cx="9144000" cy="6858000" type="screen4x3"/>
  <p:notesSz cx="6858000" cy="9144000"/>
  <p:defaultTextStyle>
    <a:defPPr>
      <a:defRPr lang="es-ES_trad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 smtClean="0"/>
              <a:t>Haga clic para editar el estilo de subtítulo del patrón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C9A25-DCCA-4D63-977F-B5A433BEC055}" type="datetimeFigureOut">
              <a:rPr lang="es-ES" smtClean="0"/>
              <a:pPr/>
              <a:t>07/05/2018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C50EF-2682-4DDB-8796-3ADA019E1F17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116549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C9A25-DCCA-4D63-977F-B5A433BEC055}" type="datetimeFigureOut">
              <a:rPr lang="es-ES" smtClean="0"/>
              <a:pPr/>
              <a:t>07/05/2018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C50EF-2682-4DDB-8796-3ADA019E1F17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469213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C9A25-DCCA-4D63-977F-B5A433BEC055}" type="datetimeFigureOut">
              <a:rPr lang="es-ES" smtClean="0"/>
              <a:pPr/>
              <a:t>07/05/2018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C50EF-2682-4DDB-8796-3ADA019E1F17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181209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C9A25-DCCA-4D63-977F-B5A433BEC055}" type="datetimeFigureOut">
              <a:rPr lang="es-ES" smtClean="0"/>
              <a:pPr/>
              <a:t>07/05/2018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C50EF-2682-4DDB-8796-3ADA019E1F17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71749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C9A25-DCCA-4D63-977F-B5A433BEC055}" type="datetimeFigureOut">
              <a:rPr lang="es-ES" smtClean="0"/>
              <a:pPr/>
              <a:t>07/05/2018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C50EF-2682-4DDB-8796-3ADA019E1F17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228863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C9A25-DCCA-4D63-977F-B5A433BEC055}" type="datetimeFigureOut">
              <a:rPr lang="es-ES" smtClean="0"/>
              <a:pPr/>
              <a:t>07/05/2018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C50EF-2682-4DDB-8796-3ADA019E1F17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50129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C9A25-DCCA-4D63-977F-B5A433BEC055}" type="datetimeFigureOut">
              <a:rPr lang="es-ES" smtClean="0"/>
              <a:pPr/>
              <a:t>07/05/2018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C50EF-2682-4DDB-8796-3ADA019E1F17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669734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C9A25-DCCA-4D63-977F-B5A433BEC055}" type="datetimeFigureOut">
              <a:rPr lang="es-ES" smtClean="0"/>
              <a:pPr/>
              <a:t>07/05/2018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C50EF-2682-4DDB-8796-3ADA019E1F17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957387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C9A25-DCCA-4D63-977F-B5A433BEC055}" type="datetimeFigureOut">
              <a:rPr lang="es-ES" smtClean="0"/>
              <a:pPr/>
              <a:t>07/05/2018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C50EF-2682-4DDB-8796-3ADA019E1F17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46233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C9A25-DCCA-4D63-977F-B5A433BEC055}" type="datetimeFigureOut">
              <a:rPr lang="es-ES" smtClean="0"/>
              <a:pPr/>
              <a:t>07/05/2018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C50EF-2682-4DDB-8796-3ADA019E1F17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466786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s-ES_tradn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C9A25-DCCA-4D63-977F-B5A433BEC055}" type="datetimeFigureOut">
              <a:rPr lang="es-ES" smtClean="0"/>
              <a:pPr/>
              <a:t>07/05/2018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C50EF-2682-4DDB-8796-3ADA019E1F17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00971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0C9A25-DCCA-4D63-977F-B5A433BEC055}" type="datetimeFigureOut">
              <a:rPr lang="es-ES" smtClean="0"/>
              <a:pPr/>
              <a:t>07/05/2018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EC50EF-2682-4DDB-8796-3ADA019E1F17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985536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_tradnl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en.wikipedia.org/wiki/TauTona" TargetMode="External"/><Relationship Id="rId3" Type="http://schemas.openxmlformats.org/officeDocument/2006/relationships/image" Target="../media/image2.jpeg"/><Relationship Id="rId7" Type="http://schemas.openxmlformats.org/officeDocument/2006/relationships/hyperlink" Target="http://en.wikipedia.org/wiki/Johannesburg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en.wikipedia.org/wiki/Boksburg" TargetMode="External"/><Relationship Id="rId5" Type="http://schemas.openxmlformats.org/officeDocument/2006/relationships/hyperlink" Target="http://en.wikipedia.org/wiki/Witwatersrand_Basin" TargetMode="External"/><Relationship Id="rId4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http://es.wikipedia.org/wiki/Pangea" TargetMode="Externa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gif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gif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en.wikipedia.org/wiki/Guadalupe_Island" TargetMode="External"/><Relationship Id="rId3" Type="http://schemas.openxmlformats.org/officeDocument/2006/relationships/hyperlink" Target="http://en.wikipedia.org/wiki/Mohorovicic_discontinuity" TargetMode="External"/><Relationship Id="rId7" Type="http://schemas.openxmlformats.org/officeDocument/2006/relationships/image" Target="../media/image6.gif"/><Relationship Id="rId2" Type="http://schemas.openxmlformats.org/officeDocument/2006/relationships/hyperlink" Target="http://en.wikipedia.org/wiki/Crust_(geology)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en.wikipedia.org/wiki/National_Science_Foundation" TargetMode="External"/><Relationship Id="rId5" Type="http://schemas.openxmlformats.org/officeDocument/2006/relationships/hyperlink" Target="http://en.wikipedia.org/wiki/American_Miscellaneous_Society" TargetMode="External"/><Relationship Id="rId10" Type="http://schemas.openxmlformats.org/officeDocument/2006/relationships/hyperlink" Target="http://en.wikipedia.org/wiki/Pacific_Ocean" TargetMode="External"/><Relationship Id="rId4" Type="http://schemas.openxmlformats.org/officeDocument/2006/relationships/hyperlink" Target="http://en.wikipedia.org/wiki/Space_Race" TargetMode="External"/><Relationship Id="rId9" Type="http://schemas.openxmlformats.org/officeDocument/2006/relationships/hyperlink" Target="http://en.wikipedia.org/wiki/Mexico" TargetMode="Externa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en.wikipedia.org/w/index.php?title=Uralmash-15000&amp;action=edit&amp;redlink=1" TargetMode="External"/><Relationship Id="rId13" Type="http://schemas.openxmlformats.org/officeDocument/2006/relationships/hyperlink" Target="http://en.wikipedia.org/wiki/Qatar" TargetMode="External"/><Relationship Id="rId3" Type="http://schemas.openxmlformats.org/officeDocument/2006/relationships/hyperlink" Target="http://en.wikipedia.org/wiki/Scientific_drilling" TargetMode="External"/><Relationship Id="rId7" Type="http://schemas.openxmlformats.org/officeDocument/2006/relationships/hyperlink" Target="http://en.wikipedia.org/w/index.php?title=Uralmash-4E&amp;action=edit&amp;redlink=1" TargetMode="External"/><Relationship Id="rId12" Type="http://schemas.openxmlformats.org/officeDocument/2006/relationships/hyperlink" Target="http://en.wikipedia.org/wiki/Al_Shaheen_oil_field" TargetMode="External"/><Relationship Id="rId2" Type="http://schemas.openxmlformats.org/officeDocument/2006/relationships/image" Target="../media/image7.jpeg"/><Relationship Id="rId16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en.wikipedia.org/wiki/Crust_(geology)" TargetMode="External"/><Relationship Id="rId11" Type="http://schemas.openxmlformats.org/officeDocument/2006/relationships/hyperlink" Target="http://en.wikipedia.org/wiki/Measured_depth" TargetMode="External"/><Relationship Id="rId5" Type="http://schemas.openxmlformats.org/officeDocument/2006/relationships/hyperlink" Target="http://en.wikipedia.org/wiki/Kola_Peninsula" TargetMode="External"/><Relationship Id="rId15" Type="http://schemas.openxmlformats.org/officeDocument/2006/relationships/hyperlink" Target="http://en.wikipedia.org/wiki/Sakhalin" TargetMode="External"/><Relationship Id="rId10" Type="http://schemas.openxmlformats.org/officeDocument/2006/relationships/hyperlink" Target="http://en.wikipedia.org/wiki/Extreme_points_of_Earth" TargetMode="External"/><Relationship Id="rId4" Type="http://schemas.openxmlformats.org/officeDocument/2006/relationships/hyperlink" Target="http://en.wikipedia.org/wiki/Soviet_Union" TargetMode="External"/><Relationship Id="rId9" Type="http://schemas.openxmlformats.org/officeDocument/2006/relationships/hyperlink" Target="http://en.wikipedia.org/wiki/Borehole" TargetMode="External"/><Relationship Id="rId14" Type="http://schemas.openxmlformats.org/officeDocument/2006/relationships/hyperlink" Target="http://en.wikipedia.org/wiki/Sakhalin-I" TargetMode="Externa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gif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gif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gif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94.gif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eg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gif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1857356" y="428604"/>
            <a:ext cx="6316409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s-ES" sz="2400" dirty="0" smtClean="0"/>
              <a:t>MÉTODOS DE ESTUDIO DEL INTERIOR TERRESTRE</a:t>
            </a:r>
            <a:endParaRPr lang="es-ES" sz="2400" dirty="0"/>
          </a:p>
        </p:txBody>
      </p:sp>
      <p:sp>
        <p:nvSpPr>
          <p:cNvPr id="5" name="4 CuadroTexto"/>
          <p:cNvSpPr txBox="1"/>
          <p:nvPr/>
        </p:nvSpPr>
        <p:spPr>
          <a:xfrm>
            <a:off x="285720" y="1714488"/>
            <a:ext cx="1125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 smtClean="0">
                <a:solidFill>
                  <a:srgbClr val="FF0000"/>
                </a:solidFill>
              </a:rPr>
              <a:t>DIRECTOS</a:t>
            </a:r>
            <a:endParaRPr lang="es-ES" b="1" dirty="0">
              <a:solidFill>
                <a:srgbClr val="FF0000"/>
              </a:solidFill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285720" y="3714752"/>
            <a:ext cx="13383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 smtClean="0">
                <a:solidFill>
                  <a:srgbClr val="FF0000"/>
                </a:solidFill>
              </a:rPr>
              <a:t>INDIRECTOS</a:t>
            </a:r>
            <a:endParaRPr lang="es-ES" b="1" dirty="0">
              <a:solidFill>
                <a:srgbClr val="FF0000"/>
              </a:solidFill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1928794" y="1285860"/>
            <a:ext cx="3814762" cy="1200329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s-ES" dirty="0" smtClean="0"/>
              <a:t>A través de la observación  de aquellas</a:t>
            </a:r>
          </a:p>
          <a:p>
            <a:r>
              <a:rPr lang="es-ES" dirty="0" smtClean="0"/>
              <a:t> zonas a las que se tiene </a:t>
            </a:r>
            <a:r>
              <a:rPr lang="es-ES" b="1" dirty="0" smtClean="0">
                <a:solidFill>
                  <a:srgbClr val="FFFF00"/>
                </a:solidFill>
              </a:rPr>
              <a:t>acceso </a:t>
            </a:r>
            <a:r>
              <a:rPr lang="es-ES" dirty="0" smtClean="0"/>
              <a:t>o de </a:t>
            </a:r>
          </a:p>
          <a:p>
            <a:r>
              <a:rPr lang="es-ES" dirty="0" smtClean="0"/>
              <a:t>materiales del interior que han llegado</a:t>
            </a:r>
          </a:p>
          <a:p>
            <a:r>
              <a:rPr lang="es-ES" dirty="0" smtClean="0"/>
              <a:t> hasta la superficie</a:t>
            </a:r>
            <a:endParaRPr lang="es-ES" dirty="0"/>
          </a:p>
        </p:txBody>
      </p:sp>
      <p:sp>
        <p:nvSpPr>
          <p:cNvPr id="8" name="7 CuadroTexto"/>
          <p:cNvSpPr txBox="1"/>
          <p:nvPr/>
        </p:nvSpPr>
        <p:spPr>
          <a:xfrm>
            <a:off x="1857356" y="3571876"/>
            <a:ext cx="4017254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s-ES" dirty="0" smtClean="0"/>
              <a:t>Se </a:t>
            </a:r>
            <a:r>
              <a:rPr lang="es-ES" b="1" dirty="0" smtClean="0">
                <a:solidFill>
                  <a:srgbClr val="FFFF00"/>
                </a:solidFill>
              </a:rPr>
              <a:t>infieren</a:t>
            </a:r>
            <a:r>
              <a:rPr lang="es-ES" dirty="0" smtClean="0"/>
              <a:t> las características del interior </a:t>
            </a:r>
          </a:p>
          <a:p>
            <a:r>
              <a:rPr lang="es-ES" dirty="0" smtClean="0"/>
              <a:t>terrestre a partir de datos</a:t>
            </a:r>
            <a:endParaRPr lang="es-ES" dirty="0"/>
          </a:p>
        </p:txBody>
      </p:sp>
      <p:sp>
        <p:nvSpPr>
          <p:cNvPr id="9" name="8 CuadroTexto"/>
          <p:cNvSpPr txBox="1"/>
          <p:nvPr/>
        </p:nvSpPr>
        <p:spPr>
          <a:xfrm>
            <a:off x="6500826" y="2357430"/>
            <a:ext cx="1829347" cy="646331"/>
          </a:xfrm>
          <a:prstGeom prst="rect">
            <a:avLst/>
          </a:prstGeom>
          <a:solidFill>
            <a:srgbClr val="FFC000"/>
          </a:solidFill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ES" dirty="0" smtClean="0"/>
              <a:t>Minas y sondeos</a:t>
            </a:r>
          </a:p>
          <a:p>
            <a:pPr>
              <a:buFont typeface="Arial" pitchFamily="34" charset="0"/>
              <a:buChar char="•"/>
            </a:pPr>
            <a:r>
              <a:rPr lang="es-ES" dirty="0" smtClean="0"/>
              <a:t>Volcanes</a:t>
            </a:r>
            <a:endParaRPr lang="es-ES" dirty="0"/>
          </a:p>
        </p:txBody>
      </p:sp>
      <p:sp>
        <p:nvSpPr>
          <p:cNvPr id="10" name="9 CuadroTexto"/>
          <p:cNvSpPr txBox="1"/>
          <p:nvPr/>
        </p:nvSpPr>
        <p:spPr>
          <a:xfrm>
            <a:off x="4714876" y="5000636"/>
            <a:ext cx="3674211" cy="1200329"/>
          </a:xfrm>
          <a:prstGeom prst="rect">
            <a:avLst/>
          </a:prstGeom>
          <a:solidFill>
            <a:srgbClr val="FFC000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ES" dirty="0" smtClean="0"/>
              <a:t>Terremotos (método sísmico)</a:t>
            </a:r>
          </a:p>
          <a:p>
            <a:pPr>
              <a:buFont typeface="Arial" pitchFamily="34" charset="0"/>
              <a:buChar char="•"/>
            </a:pPr>
            <a:r>
              <a:rPr lang="es-ES" dirty="0" smtClean="0"/>
              <a:t>Temperatura (gradiente geotérmico)</a:t>
            </a:r>
          </a:p>
          <a:p>
            <a:pPr>
              <a:buFont typeface="Arial" pitchFamily="34" charset="0"/>
              <a:buChar char="•"/>
            </a:pPr>
            <a:r>
              <a:rPr lang="es-ES" dirty="0" smtClean="0"/>
              <a:t>Campo magnético terrestre</a:t>
            </a:r>
          </a:p>
          <a:p>
            <a:pPr>
              <a:buFont typeface="Arial" pitchFamily="34" charset="0"/>
              <a:buChar char="•"/>
            </a:pPr>
            <a:r>
              <a:rPr lang="es-ES" dirty="0" smtClean="0"/>
              <a:t>Meteoritos</a:t>
            </a:r>
            <a:endParaRPr lang="es-ES" dirty="0"/>
          </a:p>
        </p:txBody>
      </p:sp>
      <p:cxnSp>
        <p:nvCxnSpPr>
          <p:cNvPr id="12" name="11 Conector recto de flecha"/>
          <p:cNvCxnSpPr/>
          <p:nvPr/>
        </p:nvCxnSpPr>
        <p:spPr>
          <a:xfrm>
            <a:off x="4572000" y="4429132"/>
            <a:ext cx="928694" cy="285752"/>
          </a:xfrm>
          <a:prstGeom prst="straightConnector1">
            <a:avLst/>
          </a:prstGeom>
          <a:ln w="476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Conector recto de flecha"/>
          <p:cNvCxnSpPr/>
          <p:nvPr/>
        </p:nvCxnSpPr>
        <p:spPr>
          <a:xfrm>
            <a:off x="5429256" y="2357430"/>
            <a:ext cx="928694" cy="285752"/>
          </a:xfrm>
          <a:prstGeom prst="straightConnector1">
            <a:avLst/>
          </a:prstGeom>
          <a:ln w="476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Rectángulo"/>
          <p:cNvSpPr/>
          <p:nvPr/>
        </p:nvSpPr>
        <p:spPr>
          <a:xfrm>
            <a:off x="214282" y="0"/>
            <a:ext cx="8643998" cy="66437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14290"/>
            <a:ext cx="6429420" cy="507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4929174"/>
            <a:ext cx="5985034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5 CuadroTexto"/>
          <p:cNvSpPr txBox="1"/>
          <p:nvPr/>
        </p:nvSpPr>
        <p:spPr>
          <a:xfrm>
            <a:off x="1500166" y="857232"/>
            <a:ext cx="3124830" cy="36933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ES" dirty="0" smtClean="0"/>
              <a:t>DENSIDAD DE ALGUNAS ROCAS</a:t>
            </a:r>
            <a:endParaRPr lang="es-ES" dirty="0"/>
          </a:p>
        </p:txBody>
      </p:sp>
      <p:sp>
        <p:nvSpPr>
          <p:cNvPr id="7" name="6 CuadroTexto"/>
          <p:cNvSpPr txBox="1"/>
          <p:nvPr/>
        </p:nvSpPr>
        <p:spPr>
          <a:xfrm>
            <a:off x="7143768" y="2357430"/>
            <a:ext cx="1721562" cy="646331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s-ES" dirty="0" smtClean="0"/>
              <a:t>ÍGNEAS Y </a:t>
            </a:r>
          </a:p>
          <a:p>
            <a:r>
              <a:rPr lang="es-ES" dirty="0" smtClean="0"/>
              <a:t>METAMÓRFICAS</a:t>
            </a:r>
            <a:endParaRPr lang="es-ES" dirty="0"/>
          </a:p>
        </p:txBody>
      </p:sp>
      <p:sp>
        <p:nvSpPr>
          <p:cNvPr id="8" name="7 CuadroTexto"/>
          <p:cNvSpPr txBox="1"/>
          <p:nvPr/>
        </p:nvSpPr>
        <p:spPr>
          <a:xfrm>
            <a:off x="7215206" y="5500702"/>
            <a:ext cx="1710340" cy="369332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s-ES" dirty="0" smtClean="0"/>
              <a:t>SEDIMENTARIAS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428736"/>
            <a:ext cx="8072494" cy="5335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4 CuadroTexto"/>
          <p:cNvSpPr txBox="1"/>
          <p:nvPr/>
        </p:nvSpPr>
        <p:spPr>
          <a:xfrm>
            <a:off x="785786" y="428604"/>
            <a:ext cx="6529801" cy="92333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s-ES" dirty="0" smtClean="0"/>
              <a:t>1. A qué profundidades se produce el cambio de tipo de materiales.</a:t>
            </a:r>
          </a:p>
          <a:p>
            <a:r>
              <a:rPr lang="es-ES" dirty="0" smtClean="0"/>
              <a:t>2. Cómo interpretas estos cambios.</a:t>
            </a:r>
          </a:p>
          <a:p>
            <a:r>
              <a:rPr lang="es-ES" dirty="0" smtClean="0"/>
              <a:t>3. Investiga y trata de averiguar qué rocas habría en esas capas.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4.bp.blogspot.com/_HekslsvCSpc/TPQcLkpSHfI/AAAAAAAAAYU/-fzlZ_KFf3w/s1600/15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1" y="428604"/>
            <a:ext cx="8821407" cy="6143668"/>
          </a:xfrm>
          <a:prstGeom prst="rect">
            <a:avLst/>
          </a:prstGeom>
          <a:noFill/>
        </p:spPr>
      </p:pic>
      <p:sp>
        <p:nvSpPr>
          <p:cNvPr id="3" name="2 CuadroTexto"/>
          <p:cNvSpPr txBox="1"/>
          <p:nvPr/>
        </p:nvSpPr>
        <p:spPr>
          <a:xfrm>
            <a:off x="6715140" y="6072206"/>
            <a:ext cx="1937646" cy="369332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s-ES" dirty="0" err="1" smtClean="0">
                <a:solidFill>
                  <a:schemeClr val="tx1"/>
                </a:solidFill>
              </a:rPr>
              <a:t>d</a:t>
            </a:r>
            <a:r>
              <a:rPr lang="es-ES" sz="1200" dirty="0" err="1" smtClean="0">
                <a:solidFill>
                  <a:schemeClr val="tx1"/>
                </a:solidFill>
              </a:rPr>
              <a:t>Tierra</a:t>
            </a:r>
            <a:r>
              <a:rPr lang="es-ES" sz="1200" dirty="0" smtClean="0">
                <a:solidFill>
                  <a:schemeClr val="tx1"/>
                </a:solidFill>
              </a:rPr>
              <a:t> </a:t>
            </a:r>
            <a:r>
              <a:rPr lang="es-ES" dirty="0" smtClean="0">
                <a:solidFill>
                  <a:schemeClr val="tx1"/>
                </a:solidFill>
              </a:rPr>
              <a:t>= 5,52 g/cm3</a:t>
            </a:r>
            <a:endParaRPr lang="es-E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42984"/>
            <a:ext cx="8743950" cy="453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5 CuadroTexto"/>
          <p:cNvSpPr txBox="1"/>
          <p:nvPr/>
        </p:nvSpPr>
        <p:spPr>
          <a:xfrm>
            <a:off x="1571604" y="571480"/>
            <a:ext cx="29176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dirty="0" smtClean="0"/>
              <a:t>Gradiente geotérmico</a:t>
            </a:r>
            <a:endParaRPr lang="es-ES" sz="2400" dirty="0"/>
          </a:p>
        </p:txBody>
      </p:sp>
    </p:spTree>
    <p:extLst>
      <p:ext uri="{BB962C8B-B14F-4D97-AF65-F5344CB8AC3E}">
        <p14:creationId xmlns:p14="http://schemas.microsoft.com/office/powerpoint/2010/main" val="700302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acbconsultores.com/Geologia%20general/Plegamiento/Pliegues/terremoto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714488"/>
            <a:ext cx="7572428" cy="5186369"/>
          </a:xfrm>
          <a:prstGeom prst="rect">
            <a:avLst/>
          </a:prstGeom>
          <a:noFill/>
        </p:spPr>
      </p:pic>
      <p:sp>
        <p:nvSpPr>
          <p:cNvPr id="4" name="3 CuadroTexto"/>
          <p:cNvSpPr txBox="1"/>
          <p:nvPr/>
        </p:nvSpPr>
        <p:spPr>
          <a:xfrm>
            <a:off x="1071538" y="285728"/>
            <a:ext cx="3483582" cy="369332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s-ES" b="1" dirty="0" smtClean="0"/>
              <a:t>SISMOS, TERREMOTOS O SEÍSMOS</a:t>
            </a:r>
            <a:endParaRPr lang="es-ES" b="1" dirty="0"/>
          </a:p>
        </p:txBody>
      </p:sp>
      <p:sp>
        <p:nvSpPr>
          <p:cNvPr id="5" name="4 CuadroTexto"/>
          <p:cNvSpPr txBox="1"/>
          <p:nvPr/>
        </p:nvSpPr>
        <p:spPr>
          <a:xfrm>
            <a:off x="500034" y="928670"/>
            <a:ext cx="7744428" cy="646331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r>
              <a:rPr lang="es-ES" dirty="0" smtClean="0"/>
              <a:t>Vibraciones (ondas) momentáneas y repentinas del terreno  generadas  por</a:t>
            </a:r>
          </a:p>
          <a:p>
            <a:r>
              <a:rPr lang="es-ES" dirty="0" smtClean="0"/>
              <a:t>la acumulación de energía en las rocas que se encuentran sometidas a esfuerzos.</a:t>
            </a:r>
            <a:endParaRPr lang="es-ES" dirty="0"/>
          </a:p>
        </p:txBody>
      </p:sp>
      <p:sp>
        <p:nvSpPr>
          <p:cNvPr id="6" name="5 CuadroTexto"/>
          <p:cNvSpPr txBox="1"/>
          <p:nvPr/>
        </p:nvSpPr>
        <p:spPr>
          <a:xfrm>
            <a:off x="500034" y="1571612"/>
            <a:ext cx="8239243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s-ES" dirty="0" smtClean="0"/>
              <a:t>Se originan fracturas que provocan desplazamiento de grandes masas de rocas (</a:t>
            </a:r>
            <a:r>
              <a:rPr lang="es-ES" b="1" dirty="0" smtClean="0">
                <a:solidFill>
                  <a:srgbClr val="FF0000"/>
                </a:solidFill>
              </a:rPr>
              <a:t>fallas)</a:t>
            </a:r>
            <a:endParaRPr lang="es-E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_tradnl"/>
          </a:p>
        </p:txBody>
      </p:sp>
      <p:pic>
        <p:nvPicPr>
          <p:cNvPr id="2050" name="Picture 2" descr="Resultado de imagen de meteoritos como metodo de estudio de la tierr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3023" y="-189598"/>
            <a:ext cx="9217023" cy="7048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5545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  <a:solidFill>
            <a:schemeClr val="accent3"/>
          </a:solidFill>
        </p:spPr>
        <p:txBody>
          <a:bodyPr>
            <a:normAutofit/>
          </a:bodyPr>
          <a:lstStyle/>
          <a:p>
            <a:r>
              <a:rPr lang="es-ES_tradnl" dirty="0" smtClean="0"/>
              <a:t>meteoritos</a:t>
            </a:r>
            <a:endParaRPr lang="es-ES_tradnl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57200" y="1290464"/>
            <a:ext cx="8229600" cy="1684784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es-ES_tradnl" sz="2400" dirty="0" smtClean="0"/>
              <a:t>Fragmentos de </a:t>
            </a:r>
            <a:r>
              <a:rPr lang="es-ES_tradnl" sz="2400" dirty="0" err="1" smtClean="0"/>
              <a:t>planetesimales</a:t>
            </a:r>
            <a:r>
              <a:rPr lang="es-ES_tradnl" sz="2400" dirty="0" smtClean="0"/>
              <a:t> del Sistema Solar</a:t>
            </a:r>
          </a:p>
          <a:p>
            <a:r>
              <a:rPr lang="es-ES_tradnl" sz="2400" dirty="0" smtClean="0"/>
              <a:t>Su porcentaje nos da idea de la materia prima hábil para la formación de la estructura de la Tierra</a:t>
            </a:r>
          </a:p>
          <a:p>
            <a:r>
              <a:rPr lang="es-ES_tradnl" sz="2400" dirty="0" smtClean="0"/>
              <a:t>Tipos</a:t>
            </a:r>
          </a:p>
          <a:p>
            <a:pPr lvl="2"/>
            <a:endParaRPr lang="es-ES_tradnl" dirty="0" smtClean="0"/>
          </a:p>
        </p:txBody>
      </p:sp>
      <p:sp>
        <p:nvSpPr>
          <p:cNvPr id="4" name="Rectángulo 3"/>
          <p:cNvSpPr/>
          <p:nvPr/>
        </p:nvSpPr>
        <p:spPr>
          <a:xfrm>
            <a:off x="1691680" y="2500154"/>
            <a:ext cx="2304256" cy="156966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s-ES_tradnl" sz="3200" b="1" dirty="0" err="1">
                <a:solidFill>
                  <a:srgbClr val="FF0000"/>
                </a:solidFill>
              </a:rPr>
              <a:t>Sideritos</a:t>
            </a:r>
            <a:endParaRPr lang="es-ES_tradnl" sz="3200" b="1" dirty="0">
              <a:solidFill>
                <a:srgbClr val="FF0000"/>
              </a:solidFill>
            </a:endParaRPr>
          </a:p>
          <a:p>
            <a:r>
              <a:rPr lang="es-ES_tradnl" sz="3200" b="1" dirty="0" err="1">
                <a:solidFill>
                  <a:srgbClr val="FF0000"/>
                </a:solidFill>
              </a:rPr>
              <a:t>Siderolitos</a:t>
            </a:r>
            <a:endParaRPr lang="es-ES_tradnl" sz="3200" b="1" dirty="0">
              <a:solidFill>
                <a:srgbClr val="FF0000"/>
              </a:solidFill>
            </a:endParaRPr>
          </a:p>
          <a:p>
            <a:r>
              <a:rPr lang="es-ES_tradnl" sz="3200" b="1" dirty="0" smtClean="0">
                <a:solidFill>
                  <a:srgbClr val="FF0000"/>
                </a:solidFill>
              </a:rPr>
              <a:t>Aerolitos</a:t>
            </a:r>
            <a:endParaRPr lang="es-ES_tradnl" b="1" dirty="0">
              <a:solidFill>
                <a:srgbClr val="FF0000"/>
              </a:solidFill>
            </a:endParaRPr>
          </a:p>
        </p:txBody>
      </p:sp>
      <p:pic>
        <p:nvPicPr>
          <p:cNvPr id="3074" name="Picture 2" descr="Resultado de imagen de meteorito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4069814"/>
            <a:ext cx="5572879" cy="2599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9743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15 Rectángulo"/>
          <p:cNvSpPr/>
          <p:nvPr/>
        </p:nvSpPr>
        <p:spPr>
          <a:xfrm>
            <a:off x="2267744" y="204206"/>
            <a:ext cx="4000528" cy="171451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7 CuadroTexto"/>
          <p:cNvSpPr txBox="1"/>
          <p:nvPr/>
        </p:nvSpPr>
        <p:spPr>
          <a:xfrm>
            <a:off x="2514967" y="448168"/>
            <a:ext cx="32919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 smtClean="0"/>
              <a:t>CAMPO MAGNÉTICO TERRESTRE</a:t>
            </a:r>
            <a:endParaRPr lang="es-ES" b="1" dirty="0"/>
          </a:p>
        </p:txBody>
      </p:sp>
      <p:pic>
        <p:nvPicPr>
          <p:cNvPr id="4098" name="Picture 2" descr="Resultado de imagen de campo magnetic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817500"/>
            <a:ext cx="8307972" cy="5391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5434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Resultado de imagen de campo magnetic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657" y="836712"/>
            <a:ext cx="8989130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8744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biologiaygeologia.org/unidadbio/a_ctma/u3_geosfera/u3_t3contenido/ondas_sismicas_vib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928670"/>
            <a:ext cx="8460063" cy="5572164"/>
          </a:xfrm>
          <a:prstGeom prst="rect">
            <a:avLst/>
          </a:prstGeom>
          <a:noFill/>
        </p:spPr>
      </p:pic>
      <p:sp>
        <p:nvSpPr>
          <p:cNvPr id="5" name="4 CuadroTexto"/>
          <p:cNvSpPr txBox="1"/>
          <p:nvPr/>
        </p:nvSpPr>
        <p:spPr>
          <a:xfrm>
            <a:off x="2285984" y="285728"/>
            <a:ext cx="1803507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ES" dirty="0" smtClean="0"/>
              <a:t>ONDAS SÍSMICAS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18 Rectángulo"/>
          <p:cNvSpPr/>
          <p:nvPr/>
        </p:nvSpPr>
        <p:spPr>
          <a:xfrm>
            <a:off x="0" y="714356"/>
            <a:ext cx="9144000" cy="114300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" name="17 Rectángulo"/>
          <p:cNvSpPr/>
          <p:nvPr/>
        </p:nvSpPr>
        <p:spPr>
          <a:xfrm>
            <a:off x="0" y="3357562"/>
            <a:ext cx="9144000" cy="114300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" name="3 CuadroTexto"/>
          <p:cNvSpPr txBox="1"/>
          <p:nvPr/>
        </p:nvSpPr>
        <p:spPr>
          <a:xfrm>
            <a:off x="785786" y="928670"/>
            <a:ext cx="827471" cy="369332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ES" dirty="0" smtClean="0"/>
              <a:t>MINAS</a:t>
            </a:r>
            <a:endParaRPr lang="es-ES" dirty="0"/>
          </a:p>
        </p:txBody>
      </p:sp>
      <p:sp>
        <p:nvSpPr>
          <p:cNvPr id="5" name="4 CuadroTexto"/>
          <p:cNvSpPr txBox="1"/>
          <p:nvPr/>
        </p:nvSpPr>
        <p:spPr>
          <a:xfrm>
            <a:off x="642910" y="2000240"/>
            <a:ext cx="1101199" cy="369332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s-ES" dirty="0" smtClean="0"/>
              <a:t>SONDEOS</a:t>
            </a:r>
            <a:endParaRPr lang="es-ES" dirty="0"/>
          </a:p>
        </p:txBody>
      </p:sp>
      <p:sp>
        <p:nvSpPr>
          <p:cNvPr id="6" name="5 CuadroTexto"/>
          <p:cNvSpPr txBox="1"/>
          <p:nvPr/>
        </p:nvSpPr>
        <p:spPr>
          <a:xfrm>
            <a:off x="428596" y="3500438"/>
            <a:ext cx="1463221" cy="646331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s-ES" dirty="0" smtClean="0"/>
              <a:t>GRADIENTE </a:t>
            </a:r>
          </a:p>
          <a:p>
            <a:r>
              <a:rPr lang="es-ES" dirty="0" smtClean="0"/>
              <a:t>GEOTÉRMICO</a:t>
            </a:r>
            <a:endParaRPr lang="es-ES" dirty="0"/>
          </a:p>
        </p:txBody>
      </p:sp>
      <p:sp>
        <p:nvSpPr>
          <p:cNvPr id="7" name="6 CuadroTexto"/>
          <p:cNvSpPr txBox="1"/>
          <p:nvPr/>
        </p:nvSpPr>
        <p:spPr>
          <a:xfrm>
            <a:off x="2428860" y="1357298"/>
            <a:ext cx="5263813" cy="33855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s-ES" sz="1600" dirty="0" smtClean="0"/>
              <a:t>Los materiales encontrados son los mismos que en superficie</a:t>
            </a:r>
            <a:endParaRPr lang="es-ES" sz="1600" dirty="0"/>
          </a:p>
        </p:txBody>
      </p:sp>
      <p:sp>
        <p:nvSpPr>
          <p:cNvPr id="8" name="7 Rectángulo"/>
          <p:cNvSpPr/>
          <p:nvPr/>
        </p:nvSpPr>
        <p:spPr>
          <a:xfrm>
            <a:off x="2428860" y="928670"/>
            <a:ext cx="3355214" cy="338554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es-ES" sz="1600" dirty="0" smtClean="0"/>
              <a:t>Excavaciones en la superficie terrestre</a:t>
            </a:r>
          </a:p>
        </p:txBody>
      </p:sp>
      <p:sp>
        <p:nvSpPr>
          <p:cNvPr id="9" name="8 CuadroTexto"/>
          <p:cNvSpPr txBox="1"/>
          <p:nvPr/>
        </p:nvSpPr>
        <p:spPr>
          <a:xfrm>
            <a:off x="2500298" y="2000240"/>
            <a:ext cx="2564292" cy="338554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s-ES" sz="1600" dirty="0" smtClean="0"/>
              <a:t>Perforaciones en el subsuelo</a:t>
            </a:r>
            <a:endParaRPr lang="es-ES" sz="1600" dirty="0"/>
          </a:p>
        </p:txBody>
      </p:sp>
      <p:sp>
        <p:nvSpPr>
          <p:cNvPr id="10" name="9 CuadroTexto"/>
          <p:cNvSpPr txBox="1"/>
          <p:nvPr/>
        </p:nvSpPr>
        <p:spPr>
          <a:xfrm>
            <a:off x="2500298" y="2571744"/>
            <a:ext cx="3655424" cy="5847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s-ES" sz="1600" dirty="0" smtClean="0"/>
              <a:t>Máxima de 12 Km. Radio Tierra 6378 Km. </a:t>
            </a:r>
          </a:p>
          <a:p>
            <a:r>
              <a:rPr lang="es-ES" sz="1600" dirty="0" smtClean="0"/>
              <a:t>Prácticamente “el pellejo de la sandía”.</a:t>
            </a:r>
            <a:endParaRPr lang="es-ES" sz="1600" dirty="0"/>
          </a:p>
        </p:txBody>
      </p:sp>
      <p:sp>
        <p:nvSpPr>
          <p:cNvPr id="11" name="10 CuadroTexto"/>
          <p:cNvSpPr txBox="1"/>
          <p:nvPr/>
        </p:nvSpPr>
        <p:spPr>
          <a:xfrm>
            <a:off x="2500298" y="3429000"/>
            <a:ext cx="3050963" cy="338554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s-ES" sz="1600" dirty="0" smtClean="0"/>
              <a:t>La Tª aumenta con la profundidad.</a:t>
            </a:r>
            <a:endParaRPr lang="es-ES" sz="1600" dirty="0"/>
          </a:p>
        </p:txBody>
      </p:sp>
      <p:sp>
        <p:nvSpPr>
          <p:cNvPr id="12" name="11 CuadroTexto"/>
          <p:cNvSpPr txBox="1"/>
          <p:nvPr/>
        </p:nvSpPr>
        <p:spPr>
          <a:xfrm>
            <a:off x="2500298" y="3929066"/>
            <a:ext cx="5004512" cy="338554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r>
              <a:rPr lang="es-ES" sz="1600" dirty="0" smtClean="0"/>
              <a:t>En capas más superficiales 1º C cada 33 m de profundidad</a:t>
            </a:r>
            <a:endParaRPr lang="es-ES" sz="1600" dirty="0"/>
          </a:p>
        </p:txBody>
      </p:sp>
      <p:sp>
        <p:nvSpPr>
          <p:cNvPr id="13" name="12 CuadroTexto"/>
          <p:cNvSpPr txBox="1"/>
          <p:nvPr/>
        </p:nvSpPr>
        <p:spPr>
          <a:xfrm>
            <a:off x="500034" y="5072074"/>
            <a:ext cx="1386213" cy="646331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s-ES" dirty="0" smtClean="0"/>
              <a:t>ROCAS </a:t>
            </a:r>
          </a:p>
          <a:p>
            <a:pPr algn="ctr"/>
            <a:r>
              <a:rPr lang="es-ES" dirty="0" smtClean="0"/>
              <a:t>VOLCÁNICAS</a:t>
            </a:r>
            <a:endParaRPr lang="es-ES" dirty="0"/>
          </a:p>
        </p:txBody>
      </p:sp>
      <p:sp>
        <p:nvSpPr>
          <p:cNvPr id="14" name="13 CuadroTexto"/>
          <p:cNvSpPr txBox="1"/>
          <p:nvPr/>
        </p:nvSpPr>
        <p:spPr>
          <a:xfrm>
            <a:off x="2571736" y="4643446"/>
            <a:ext cx="3964611" cy="584775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s-ES" sz="1600" dirty="0" smtClean="0"/>
              <a:t>Materiales procedentes de la corteza inferior </a:t>
            </a:r>
          </a:p>
          <a:p>
            <a:r>
              <a:rPr lang="es-ES" sz="1600" dirty="0" smtClean="0"/>
              <a:t>y  parte superior del Manto Superior</a:t>
            </a:r>
            <a:endParaRPr lang="es-ES" sz="1600" dirty="0"/>
          </a:p>
        </p:txBody>
      </p:sp>
      <p:sp>
        <p:nvSpPr>
          <p:cNvPr id="15" name="14 CuadroTexto"/>
          <p:cNvSpPr txBox="1"/>
          <p:nvPr/>
        </p:nvSpPr>
        <p:spPr>
          <a:xfrm>
            <a:off x="2571736" y="5425851"/>
            <a:ext cx="4241674" cy="5847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s-ES" sz="1600" dirty="0" smtClean="0"/>
              <a:t>Poca profundidad</a:t>
            </a:r>
          </a:p>
          <a:p>
            <a:r>
              <a:rPr lang="es-ES" sz="1600" dirty="0" smtClean="0"/>
              <a:t>Proceden de la fusión parcial de rocas originarias</a:t>
            </a:r>
            <a:endParaRPr lang="es-ES" sz="1600" dirty="0"/>
          </a:p>
        </p:txBody>
      </p:sp>
      <p:sp>
        <p:nvSpPr>
          <p:cNvPr id="16" name="15 CuadroTexto"/>
          <p:cNvSpPr txBox="1"/>
          <p:nvPr/>
        </p:nvSpPr>
        <p:spPr>
          <a:xfrm>
            <a:off x="2571736" y="5997355"/>
            <a:ext cx="6572264" cy="584775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s-ES" sz="1600" dirty="0" smtClean="0"/>
              <a:t>Excepcionalmente presentan inclusiones de fragmentos del interior</a:t>
            </a:r>
          </a:p>
          <a:p>
            <a:r>
              <a:rPr lang="es-ES" sz="1600" dirty="0" smtClean="0"/>
              <a:t>que sería un buen material de estudio</a:t>
            </a:r>
            <a:endParaRPr lang="es-ES" sz="1600" dirty="0"/>
          </a:p>
        </p:txBody>
      </p:sp>
      <p:sp>
        <p:nvSpPr>
          <p:cNvPr id="17" name="16 CuadroTexto"/>
          <p:cNvSpPr txBox="1"/>
          <p:nvPr/>
        </p:nvSpPr>
        <p:spPr>
          <a:xfrm>
            <a:off x="2786050" y="0"/>
            <a:ext cx="2310248" cy="461665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s-ES" sz="2400" dirty="0" smtClean="0"/>
              <a:t>DATOS DIRECTOS</a:t>
            </a:r>
            <a:endParaRPr lang="es-E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ww.yalosabes.com/images/sismograf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000108"/>
            <a:ext cx="4429124" cy="3883665"/>
          </a:xfrm>
          <a:prstGeom prst="rect">
            <a:avLst/>
          </a:prstGeom>
          <a:noFill/>
        </p:spPr>
      </p:pic>
      <p:sp>
        <p:nvSpPr>
          <p:cNvPr id="7" name="6 Rectángulo"/>
          <p:cNvSpPr/>
          <p:nvPr/>
        </p:nvSpPr>
        <p:spPr>
          <a:xfrm>
            <a:off x="4572000" y="4765119"/>
            <a:ext cx="4572000" cy="209288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s-ES" b="1" dirty="0" smtClean="0"/>
          </a:p>
          <a:p>
            <a:r>
              <a:rPr lang="es-ES" sz="1400" dirty="0" smtClean="0"/>
              <a:t>El primer aparato para detectar terremotos fue construido en China, en el año 130 de nuestra era, por el científico Zhang </a:t>
            </a:r>
            <a:r>
              <a:rPr lang="es-ES" sz="1400" dirty="0" err="1" smtClean="0"/>
              <a:t>Heng</a:t>
            </a:r>
            <a:r>
              <a:rPr lang="es-ES" sz="1400" dirty="0" smtClean="0"/>
              <a:t> (78-139). Este aparato constaba de una serie de mordazas que sujetaban bolas, dispuestas en una gran vasija. La vasija amplificaba los pequeños movimientos del terreno, y hacía que se soltasen las bolas. Cuando se caían una o varias bolas, se podía asegurar que el suelo temblaba, aunque apenas se notase</a:t>
            </a:r>
            <a:endParaRPr lang="es-ES" sz="1400" dirty="0"/>
          </a:p>
        </p:txBody>
      </p:sp>
      <p:pic>
        <p:nvPicPr>
          <p:cNvPr id="1032" name="Picture 8" descr="http://lowres-picturecabinet.com.s3-eu-west-1.amazonaws.com/43/main/7/8592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5" y="785794"/>
            <a:ext cx="5112619" cy="3643338"/>
          </a:xfrm>
          <a:prstGeom prst="rect">
            <a:avLst/>
          </a:prstGeom>
          <a:noFill/>
        </p:spPr>
      </p:pic>
      <p:sp>
        <p:nvSpPr>
          <p:cNvPr id="9" name="8 CuadroTexto"/>
          <p:cNvSpPr txBox="1"/>
          <p:nvPr/>
        </p:nvSpPr>
        <p:spPr>
          <a:xfrm>
            <a:off x="2500298" y="428604"/>
            <a:ext cx="1569212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ES" dirty="0" smtClean="0"/>
              <a:t>SISMÓGRAFOS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www.locosporlageologia.com.ar/wp-content/uploads/2011/12/sismogram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571612"/>
            <a:ext cx="6786610" cy="4971192"/>
          </a:xfrm>
          <a:prstGeom prst="rect">
            <a:avLst/>
          </a:prstGeom>
          <a:noFill/>
        </p:spPr>
      </p:pic>
      <p:pic>
        <p:nvPicPr>
          <p:cNvPr id="28676" name="Picture 4" descr="http://www.natureduca.com/images_geol/geol_geodinint_sismograf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85728"/>
            <a:ext cx="2667000" cy="1990725"/>
          </a:xfrm>
          <a:prstGeom prst="rect">
            <a:avLst/>
          </a:prstGeom>
          <a:noFill/>
        </p:spPr>
      </p:pic>
      <p:pic>
        <p:nvPicPr>
          <p:cNvPr id="28678" name="Picture 6" descr="http://www.kalipedia.com/kalipediamedia/cienciasnaturales/media/200704/18/ecologia/20070418klpcnaecl_407.Ies.SCO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29256" y="285728"/>
            <a:ext cx="3357554" cy="2277554"/>
          </a:xfrm>
          <a:prstGeom prst="rect">
            <a:avLst/>
          </a:prstGeom>
          <a:noFill/>
        </p:spPr>
      </p:pic>
      <p:sp>
        <p:nvSpPr>
          <p:cNvPr id="7" name="6 CuadroTexto"/>
          <p:cNvSpPr txBox="1"/>
          <p:nvPr/>
        </p:nvSpPr>
        <p:spPr>
          <a:xfrm>
            <a:off x="3286116" y="642918"/>
            <a:ext cx="1643399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ES" dirty="0" smtClean="0"/>
              <a:t>SISMOGRAMAS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www.construmatica.com/construpedia/images/thumb/6/6a/Reflexi%C3%B3n_de_la_luz.JPG/250px-Reflexi%C3%B3n_de_la_luz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214422"/>
            <a:ext cx="2786082" cy="2852948"/>
          </a:xfrm>
          <a:prstGeom prst="rect">
            <a:avLst/>
          </a:prstGeom>
          <a:noFill/>
        </p:spPr>
      </p:pic>
      <p:pic>
        <p:nvPicPr>
          <p:cNvPr id="29700" name="Picture 4" descr="http://deconceptos.com/wp-content/uploads/2010/02/concepto-de-refraccion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1000108"/>
            <a:ext cx="2900365" cy="2976406"/>
          </a:xfrm>
          <a:prstGeom prst="rect">
            <a:avLst/>
          </a:prstGeom>
          <a:noFill/>
        </p:spPr>
      </p:pic>
      <p:sp>
        <p:nvSpPr>
          <p:cNvPr id="4" name="3 CuadroTexto"/>
          <p:cNvSpPr txBox="1"/>
          <p:nvPr/>
        </p:nvSpPr>
        <p:spPr>
          <a:xfrm>
            <a:off x="857224" y="428604"/>
            <a:ext cx="5617563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ES" dirty="0" smtClean="0"/>
              <a:t>POR QUÉ CAMBIA LA DIRECCIÓN DE LAS ONDAS SÍSMICAS</a:t>
            </a:r>
            <a:endParaRPr lang="es-ES" dirty="0"/>
          </a:p>
        </p:txBody>
      </p:sp>
      <p:sp>
        <p:nvSpPr>
          <p:cNvPr id="5" name="4 CuadroTexto"/>
          <p:cNvSpPr txBox="1"/>
          <p:nvPr/>
        </p:nvSpPr>
        <p:spPr>
          <a:xfrm>
            <a:off x="928662" y="1142984"/>
            <a:ext cx="12170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REFLEXIÓN</a:t>
            </a:r>
            <a:endParaRPr lang="es-ES" dirty="0"/>
          </a:p>
        </p:txBody>
      </p:sp>
      <p:sp>
        <p:nvSpPr>
          <p:cNvPr id="6" name="5 CuadroTexto"/>
          <p:cNvSpPr txBox="1"/>
          <p:nvPr/>
        </p:nvSpPr>
        <p:spPr>
          <a:xfrm>
            <a:off x="6643702" y="1214422"/>
            <a:ext cx="13900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REFRACCIÓN</a:t>
            </a:r>
            <a:endParaRPr lang="es-ES" dirty="0"/>
          </a:p>
        </p:txBody>
      </p:sp>
      <p:pic>
        <p:nvPicPr>
          <p:cNvPr id="29702" name="Picture 6" descr="http://3.bp.blogspot.com/-Xgg5U0JaI9o/T7f7odRbIQI/AAAAAAAAAE8/5096CvEY41k/s1600/reflexion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28860" y="4000500"/>
            <a:ext cx="4352925" cy="2857500"/>
          </a:xfrm>
          <a:prstGeom prst="rect">
            <a:avLst/>
          </a:prstGeom>
          <a:noFill/>
        </p:spPr>
      </p:pic>
      <p:pic>
        <p:nvPicPr>
          <p:cNvPr id="29704" name="Picture 8" descr="http://1.bp.blogspot.com/_V9-MfTeeRio/TBRO_Cre_dI/AAAAAAAAAAo/cZQckn3mLe0/s1600/refraccion+500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43306" y="1285860"/>
            <a:ext cx="1714497" cy="29946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CuadroTexto"/>
          <p:cNvSpPr txBox="1"/>
          <p:nvPr/>
        </p:nvSpPr>
        <p:spPr>
          <a:xfrm>
            <a:off x="1714480" y="285728"/>
            <a:ext cx="4757906" cy="369332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s-ES" dirty="0" smtClean="0"/>
              <a:t>INFORMACIÓN QUE APORTAN LOS TERREMOTOS</a:t>
            </a:r>
            <a:endParaRPr lang="es-ES" dirty="0"/>
          </a:p>
        </p:txBody>
      </p:sp>
      <p:sp>
        <p:nvSpPr>
          <p:cNvPr id="6" name="5 CuadroTexto"/>
          <p:cNvSpPr txBox="1"/>
          <p:nvPr/>
        </p:nvSpPr>
        <p:spPr>
          <a:xfrm>
            <a:off x="714348" y="785794"/>
            <a:ext cx="7215238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s-ES" dirty="0" smtClean="0"/>
              <a:t>La velocidad de propagación de las ondas sufre cambios que dependen de </a:t>
            </a:r>
          </a:p>
          <a:p>
            <a:endParaRPr lang="es-ES" dirty="0"/>
          </a:p>
        </p:txBody>
      </p:sp>
      <p:sp>
        <p:nvSpPr>
          <p:cNvPr id="7" name="6 CuadroTexto"/>
          <p:cNvSpPr txBox="1"/>
          <p:nvPr/>
        </p:nvSpPr>
        <p:spPr>
          <a:xfrm>
            <a:off x="5357818" y="1428736"/>
            <a:ext cx="1785950" cy="36933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ES" dirty="0" smtClean="0"/>
              <a:t>del estado físico</a:t>
            </a:r>
            <a:endParaRPr lang="es-ES" dirty="0"/>
          </a:p>
        </p:txBody>
      </p:sp>
      <p:sp>
        <p:nvSpPr>
          <p:cNvPr id="8" name="7 CuadroTexto"/>
          <p:cNvSpPr txBox="1"/>
          <p:nvPr/>
        </p:nvSpPr>
        <p:spPr>
          <a:xfrm>
            <a:off x="1571604" y="1928802"/>
            <a:ext cx="5948488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s-ES" b="1" dirty="0" smtClean="0">
                <a:solidFill>
                  <a:schemeClr val="bg1"/>
                </a:solidFill>
              </a:rPr>
              <a:t>Si los cambios son bruscos hablamos de DISCONTINUIDADES</a:t>
            </a:r>
            <a:endParaRPr lang="es-ES" b="1" dirty="0">
              <a:solidFill>
                <a:schemeClr val="bg1"/>
              </a:solidFill>
            </a:endParaRPr>
          </a:p>
        </p:txBody>
      </p:sp>
      <p:sp>
        <p:nvSpPr>
          <p:cNvPr id="9" name="8 Rectángulo"/>
          <p:cNvSpPr/>
          <p:nvPr/>
        </p:nvSpPr>
        <p:spPr>
          <a:xfrm>
            <a:off x="714348" y="1500174"/>
            <a:ext cx="3228641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es-ES" dirty="0" smtClean="0"/>
              <a:t>la composición de los materiales</a:t>
            </a:r>
            <a:endParaRPr lang="es-ES" dirty="0"/>
          </a:p>
        </p:txBody>
      </p:sp>
      <p:cxnSp>
        <p:nvCxnSpPr>
          <p:cNvPr id="11" name="10 Conector recto de flecha"/>
          <p:cNvCxnSpPr/>
          <p:nvPr/>
        </p:nvCxnSpPr>
        <p:spPr>
          <a:xfrm rot="16200000" flipH="1">
            <a:off x="5036347" y="1178703"/>
            <a:ext cx="428628" cy="357190"/>
          </a:xfrm>
          <a:prstGeom prst="straightConnector1">
            <a:avLst/>
          </a:prstGeom>
          <a:ln w="476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Conector recto de flecha"/>
          <p:cNvCxnSpPr/>
          <p:nvPr/>
        </p:nvCxnSpPr>
        <p:spPr>
          <a:xfrm rot="5400000">
            <a:off x="2750331" y="1178703"/>
            <a:ext cx="428628" cy="357190"/>
          </a:xfrm>
          <a:prstGeom prst="straightConnector1">
            <a:avLst/>
          </a:prstGeom>
          <a:ln w="476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23" name="Picture 3" descr="http://3.bp.blogspot.com/-mrJtiL_3Za0/ToiKW4iv9rI/AAAAAAAAFZs/LCf5Z66HEP4/s1600/grafica_ondas_sismicas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2500306"/>
            <a:ext cx="5634949" cy="4357694"/>
          </a:xfrm>
          <a:prstGeom prst="rect">
            <a:avLst/>
          </a:prstGeom>
          <a:noFill/>
        </p:spPr>
      </p:pic>
      <p:cxnSp>
        <p:nvCxnSpPr>
          <p:cNvPr id="13" name="12 Conector recto de flecha"/>
          <p:cNvCxnSpPr/>
          <p:nvPr/>
        </p:nvCxnSpPr>
        <p:spPr>
          <a:xfrm rot="5400000">
            <a:off x="2536017" y="3393281"/>
            <a:ext cx="642942" cy="14287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13 CuadroTexto"/>
          <p:cNvSpPr txBox="1"/>
          <p:nvPr/>
        </p:nvSpPr>
        <p:spPr>
          <a:xfrm>
            <a:off x="2571736" y="2643182"/>
            <a:ext cx="1428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 err="1" smtClean="0"/>
              <a:t>Reppetti</a:t>
            </a:r>
            <a:r>
              <a:rPr lang="es-ES" sz="1600" dirty="0" smtClean="0"/>
              <a:t> </a:t>
            </a:r>
          </a:p>
          <a:p>
            <a:r>
              <a:rPr lang="es-ES" sz="1600" dirty="0" err="1" smtClean="0"/>
              <a:t>discontinuity</a:t>
            </a:r>
            <a:endParaRPr lang="es-E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Rectángulo"/>
          <p:cNvSpPr/>
          <p:nvPr/>
        </p:nvSpPr>
        <p:spPr>
          <a:xfrm>
            <a:off x="2500298" y="4143380"/>
            <a:ext cx="4000528" cy="171451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9 CuadroTexto"/>
          <p:cNvSpPr txBox="1"/>
          <p:nvPr/>
        </p:nvSpPr>
        <p:spPr>
          <a:xfrm>
            <a:off x="2857488" y="4143380"/>
            <a:ext cx="14392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 smtClean="0"/>
              <a:t>METEORITOS</a:t>
            </a:r>
            <a:endParaRPr lang="es-ES" b="1" dirty="0"/>
          </a:p>
        </p:txBody>
      </p:sp>
      <p:sp>
        <p:nvSpPr>
          <p:cNvPr id="11" name="10 CuadroTexto"/>
          <p:cNvSpPr txBox="1"/>
          <p:nvPr/>
        </p:nvSpPr>
        <p:spPr>
          <a:xfrm>
            <a:off x="3071802" y="4786322"/>
            <a:ext cx="6832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Tipos</a:t>
            </a:r>
            <a:endParaRPr lang="es-ES" dirty="0"/>
          </a:p>
        </p:txBody>
      </p:sp>
      <p:sp>
        <p:nvSpPr>
          <p:cNvPr id="13" name="12 CuadroTexto"/>
          <p:cNvSpPr txBox="1"/>
          <p:nvPr/>
        </p:nvSpPr>
        <p:spPr>
          <a:xfrm>
            <a:off x="3143240" y="5286388"/>
            <a:ext cx="1415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Conclusiones</a:t>
            </a:r>
            <a:endParaRPr lang="es-ES" dirty="0"/>
          </a:p>
        </p:txBody>
      </p:sp>
      <p:sp>
        <p:nvSpPr>
          <p:cNvPr id="16" name="15 Rectángulo"/>
          <p:cNvSpPr/>
          <p:nvPr/>
        </p:nvSpPr>
        <p:spPr>
          <a:xfrm>
            <a:off x="4572000" y="2571744"/>
            <a:ext cx="4000528" cy="171451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14 Rectángulo"/>
          <p:cNvSpPr/>
          <p:nvPr/>
        </p:nvSpPr>
        <p:spPr>
          <a:xfrm>
            <a:off x="785786" y="1785926"/>
            <a:ext cx="4000528" cy="171451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" name="3 CuadroTexto"/>
          <p:cNvSpPr txBox="1"/>
          <p:nvPr/>
        </p:nvSpPr>
        <p:spPr>
          <a:xfrm>
            <a:off x="1928794" y="428604"/>
            <a:ext cx="4066691" cy="52322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s-ES" sz="2800" dirty="0" smtClean="0"/>
              <a:t>OTROS DATOS INDIRECTOS</a:t>
            </a:r>
            <a:endParaRPr lang="es-ES" sz="2800" dirty="0"/>
          </a:p>
        </p:txBody>
      </p:sp>
      <p:sp>
        <p:nvSpPr>
          <p:cNvPr id="5" name="4 CuadroTexto"/>
          <p:cNvSpPr txBox="1"/>
          <p:nvPr/>
        </p:nvSpPr>
        <p:spPr>
          <a:xfrm>
            <a:off x="785786" y="1857364"/>
            <a:ext cx="41215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 smtClean="0"/>
              <a:t>TEMPERATURA DEL INTERIOR TERRESTRE</a:t>
            </a:r>
            <a:endParaRPr lang="es-ES" b="1" dirty="0"/>
          </a:p>
        </p:txBody>
      </p:sp>
      <p:sp>
        <p:nvSpPr>
          <p:cNvPr id="6" name="5 CuadroTexto"/>
          <p:cNvSpPr txBox="1"/>
          <p:nvPr/>
        </p:nvSpPr>
        <p:spPr>
          <a:xfrm>
            <a:off x="1071538" y="2357430"/>
            <a:ext cx="22384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Gradiente geotérmico</a:t>
            </a:r>
            <a:endParaRPr lang="es-ES" dirty="0"/>
          </a:p>
        </p:txBody>
      </p:sp>
      <p:sp>
        <p:nvSpPr>
          <p:cNvPr id="7" name="6 CuadroTexto"/>
          <p:cNvSpPr txBox="1"/>
          <p:nvPr/>
        </p:nvSpPr>
        <p:spPr>
          <a:xfrm>
            <a:off x="5072066" y="3571876"/>
            <a:ext cx="1415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Conclusiones</a:t>
            </a:r>
            <a:endParaRPr lang="es-ES" dirty="0"/>
          </a:p>
        </p:txBody>
      </p:sp>
      <p:sp>
        <p:nvSpPr>
          <p:cNvPr id="8" name="7 CuadroTexto"/>
          <p:cNvSpPr txBox="1"/>
          <p:nvPr/>
        </p:nvSpPr>
        <p:spPr>
          <a:xfrm>
            <a:off x="5000628" y="2857496"/>
            <a:ext cx="32919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 smtClean="0"/>
              <a:t>CAMPO MAGNÉTICO TERRESTRE</a:t>
            </a:r>
            <a:endParaRPr lang="es-ES" b="1" dirty="0"/>
          </a:p>
        </p:txBody>
      </p:sp>
      <p:sp>
        <p:nvSpPr>
          <p:cNvPr id="9" name="8 CuadroTexto"/>
          <p:cNvSpPr txBox="1"/>
          <p:nvPr/>
        </p:nvSpPr>
        <p:spPr>
          <a:xfrm>
            <a:off x="1142976" y="2928934"/>
            <a:ext cx="1415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Conclusiones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AutoShape 4" descr="https://upload.wikimedia.org/wikipedia/commons/1/1a/Gradiente_geotermico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030" name="AutoShape 6" descr="https://upload.wikimedia.org/wikipedia/commons/1/1a/Gradiente_geotermico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032" name="AutoShape 8" descr="https://upload.wikimedia.org/wikipedia/commons/1/1a/Gradiente_geotermico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034" name="AutoShape 10" descr="File:Gradiente geotermico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036" name="AutoShape 12" descr="https://upload.wikimedia.org/wikipedia/commons/1/1a/Gradiente_geotermico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pic>
        <p:nvPicPr>
          <p:cNvPr id="1038" name="Picture 14" descr="http://e-ducativa.catedu.es/44700165/aula/archivos/repositorio/750/975/html/graficatemperatur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571480"/>
            <a:ext cx="8072494" cy="5824765"/>
          </a:xfrm>
          <a:prstGeom prst="rect">
            <a:avLst/>
          </a:prstGeom>
          <a:noFill/>
        </p:spPr>
      </p:pic>
      <p:sp>
        <p:nvSpPr>
          <p:cNvPr id="8" name="5 CuadroTexto"/>
          <p:cNvSpPr txBox="1"/>
          <p:nvPr/>
        </p:nvSpPr>
        <p:spPr>
          <a:xfrm>
            <a:off x="2843808" y="692696"/>
            <a:ext cx="38325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3200" dirty="0" smtClean="0"/>
              <a:t>Gradiente geotérmico</a:t>
            </a:r>
            <a:endParaRPr lang="es-ES" sz="3200" dirty="0"/>
          </a:p>
        </p:txBody>
      </p:sp>
    </p:spTree>
    <p:extLst>
      <p:ext uri="{BB962C8B-B14F-4D97-AF65-F5344CB8AC3E}">
        <p14:creationId xmlns:p14="http://schemas.microsoft.com/office/powerpoint/2010/main" val="540572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omicrono.com/wp-content/uploads/2013/03/meteorito-rusia-explicacion-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500042"/>
            <a:ext cx="3571900" cy="2295472"/>
          </a:xfrm>
          <a:prstGeom prst="rect">
            <a:avLst/>
          </a:prstGeom>
          <a:noFill/>
        </p:spPr>
      </p:pic>
      <p:pic>
        <p:nvPicPr>
          <p:cNvPr id="4100" name="Picture 4" descr="http://www.ehu.eus/biomoleculas/isotopos/jpg/radioactive2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40" y="4000504"/>
            <a:ext cx="3738552" cy="2311106"/>
          </a:xfrm>
          <a:prstGeom prst="rect">
            <a:avLst/>
          </a:prstGeom>
          <a:noFill/>
        </p:spPr>
      </p:pic>
      <p:sp>
        <p:nvSpPr>
          <p:cNvPr id="4102" name="AutoShape 6" descr="data:image/jpeg;base64,/9j/4AAQSkZJRgABAQAAAQABAAD/2wCEAAkGBxMSEhUTEhIVFRUXGBYYFxcYGRgXFhgYFRcWGBcWGBkaHSggGR0lGxoXIjEhJSkrLi4uFx8zODMtNygtLisBCgoKDg0OGxAQGy8lICYtLS8tMi8tLS0rLy8wLS8tLTIvLS0tLS0tLS0tLS0tLS8tLS0tLS0tLS0tLS0tLS0tLf/AABEIAJ8BPAMBIgACEQEDEQH/xAAbAAABBQEBAAAAAAAAAAAAAAAFAAEDBAYCB//EAD8QAAEDAgQEAwUGBQIGAwAAAAEAAhEDIQQSMUEFIlFhEzJxBoGRobEjQlLB0fAHM3Lh8RRiFUOCorLCNFOS/8QAGwEAAgMBAQEAAAAAAAAAAAAABAUAAgMBBgf/xAAyEQACAgEDAQYFBAICAwAAAAAAAQIDEQQSITEFEyJBUWEycYGR8KGxwdEGFOHxFTRC/9oADAMBAAIRAxEAPwDw1JJJQgkkklCDgLSezmC5pMZrRIkBztJ7NAc73BBuHUZdJ0H12W19kaAfiMOz8T3vdPQcrQPcHK8ltrcireXg9RweEFOjTDWmYkjQ+p7rIcY4kAXmwaCbjS3RbzGUiWuOgDCSeliSvGvaHFSfDGxk/wDqEm0dPfWYCNS9qSRDjONPcfs+UdwCSfyVPEY19QAPgx2v71DCaV6SFFcMYQEMd0Z4yPsqd5u251PKgxUlWu5waCbNED99VyytynFryIcJJFMtiCIXL9F2miSB3H1VXwjsVl4N77PsGRgAvA02BFx++oWiZQHiZjp9lJINiXeGWztLTKD8Jo8lNzWwWhocBBzEm5Mm2gWtpUyGPtaGuaepaS4DS9x8l881duJtnrvg4+RNgyPCMWaxjveWuM/9wVXibvI0iQAXuG4LoEgReDO/3kSwVHkiCQ7xGxH4iHCemsKtiMPmxZp5GlsBx7tbn5I0MOcCPTsl9clvf1ZjvW9/cgFPPlcS5pz5RMc2RrYaTtubbhW8ZVyU3AyZADm6GXdCbaAmSheIxJpYltMhuSHOpOkZQHOa3mbFi02+HdG8RTDqbnZSQXNIDo0zXj3TfurWprbnodnJZT8v+QDiiPAAcHul7jTGWA1wcYc8am/r1GiucLwueowuLslNoewmznOIIkx5myTf0G5TU8QKjsziwAf7pIaQYMRYD0kT3VvAONXxHU4DJyMiQ5wYJJ7XKvZNqLXT/k7J4TT4KPFueochAlx3AmNSR94Az81QNNrvMbNaeYnzAkiPWOXK7boUc4dwouLnkx90Rtl1gbg3VJ2EDnw45oLi20E+nqTeei7C2K4T6FozXw+hA/D5cgyuc7lA3Ijyt1GZonQm8qF1McxLpgXnl6yI3MqzxOtENEOqG7SDu2eUXgHMAqdLh4pCC81Hu8xgkl25aNLGB6BaReY5kzaqeJexAzDl3MW2tbcybW77JY+tl5XNDYiBBESBfo7l63t7kTqUsrYM8rWiJ0sAAD+4VXD4UVKkVQXZiTYmdBz26AekK0bFnLC1an4pdEZyrTmf1knuoPA/e0I3WwDA+MwgWJ8t5jc7LqvhGmzS0gWzQRJ3IBGm3xRSuXkMI6qKwkAPBt+/iq+IoNc0tcJBEELQOw7BTzEwZjLu4EG8zaDZB67QND+a3rtywiFitTi1weccTwLqNQsPuPUHQqmVuPaTh/i05A5mXHcbj81h3J/Rb3kMngu1NC9Je4r4Xyvz2GSSV/hfB62IJ8GmXAeZ1msb3e90Nb7yFsLSgnhHv9Hg8PetVOJqD/lUDlpg/wC6uRf0Y0/1Jz7UVG2o0cLSYNG+BTqe8vqtc9x7kqEM+kkkoQScBMrXD6UunYX9+ytGOXg43gJYallaBvv6rWfw/dm4hQEaNc0+gYRPa5HxWYAWy/hhjaVKrVL2kvLG5DaQA4Zonfy27LbWeGiWF5Fa+ZrJ6J7R4x1LDPjV3J6B2p7WXhtepnc53VxPzsvdOIYgVcPVc4SzIXZPvWBjTQzBXiw4RUzO8oEm82M3EJb2XZCG5yeOhvq/iTIMJg31Jyiw1JMBcYrDmm7KSCd427eq0LGDDUZ1IgnuTZZpzpMne/xTOi6Vsm18KBCenjHNjKA2Nosf6uqs08ayoQKrBMRmaDM7WCHLqm1s8xIHYTdazqi1nz9upCzjOHGmJzNcOxE/BVcp6H4LkAdP1RrhfHzQYWtphx2Lri/mBH0VZO2EeFuf2IgLK7oedv8AUPqpcbjPEMljQeomfQ9V1gw01KeUEXEyZB07WC5bNqpuSxwzWiObYr3R6Lw6oA5seUsItv1Pr+hXoRYDSFPQ5AZ6ECCVi8NRD3ANMBtibSM5tptFlrsHUDqbHkgFrYd0uCJ7f56L5rrXlpo9FqeXn3IuCUnNc/MLNEDYRYbf06rP8Q9rmCuSwZmtDmGbTe9o2uPiiftjxLwKLw3zVog9J1+S8ya0rTS6dWZsn8l/Ix7O0EdQnbZ0fC/k21X2rpOMmg3laQwmCRJ69Oyno8covpeG0uOobmOXza+l5WEhSNcQinpK8cDKXZVOMRbPTOBYMEF5cxzdy0cs7gA6DQwpOEubTolphrQXQY8wcZ23XnWE4nUp+Rxb6ae9aLgftKBlbUE5TIMC02n5kx6IS7S2YbzlCvU9mWxzLOV7Ggw+NFR0EBjADl1Dr7kEWKqeA41nFtrc7jfKJNo/EenzV2pxVtMOdIc9xJDA6Sd2hgDeYm0rvglCq6mfGptpkvLgJJeRt4g0BImwPwWCzBOWMLoLnNQXKx+cgkYOp4zXSHNAkNcOS587j/VBAHuUYx/gvLnMa+qC9tNrBmuGgh56neBJEmYVpv2vjBrycrspyQXPAAzFnQ3gmDCg/wBCw8hpta6YBa4+IGxBbUdJiZ8u/QIiLX/2b5XRlV1dxdmc7MHEZhIgERLS0xEaCOiao8u/liI3BMgDefSfirtXCtawiTIaAA3VzwBuemnoosReYDXSATEhoJEzA7TY2XdyfKC4TTxhFathSJbygSJkzIIn4d1HicayBLLiAXCWtJE2yz6XnZPXd4bZIGYtkF3lgnyta3fTWTZBsW0kgjpOthM6dFvXDPUKpr7x+IWIxAdc/CbR09FRqTt+5VllGYN9bQO8QOqtP4YWfzninfy+Z59GD/2LUZCPoHq2uvjP58gIVl8d7LVC81JZRw7rirVORncNHmqX2aCtxUxjGH7GmAf/ALKkPf6tb5GfAnus37WUnVqZqOc5z282YkkkbiTt2THS2KEsZ6i/tjTT1WnclHG3levv+Zz7AQ18Fh/5bHYuoNH1AadAdxSBzv8A+pwHZUOJ8br14FR/IPLTaAyk0DQNptho+EqgVymx4YSSSShBJJJKEEi/D6cMnrf9EKYJMI8xsADp+SI08eclJvg7TAkEEGCDII1BG4TpIsyNzwr+Ir20arMSw1XuaQxwygSRBzBX/YqtTxlOpThjKgbob9S1ze2xXm0Lqi9zHZmOc13UGCl9vZtUovZw39jZXSyt3JueJ+zdWqW087WsBMuykhxboZ2Cz3FOAikDFXMWiSYhp9FY4R7TVhUAqPlpsdpO0lS+1WKlgvZxAA7CSQhav9imyNTfD/PQ5LZjgy7U6YJFOjMdJPSpOd5Wl2kwCYnrGimqYJwcGavNy0Akt6Sd/cqucU8NkKyv8CbNdlwL7qnWpOYYc0g9wpeHvyvBG0fULDVPdRLHoFaJZ1EPmeu02imWRID4JA/EIls9juNQtCcPkw5IgWc4DYWOnQRPxWf4GG1adKpIJDG5hJidCR6206LV4ykBQc2CRkdqejZ+q+Z6mWJqPuP9RLbKK9zzj2gxZrPZMnw2BvbST6ocyhKt02Tc7q7Rws9PS5+iZb1BYR6aM1VBRQNOGjdRmij4oiLMi17/AJqOphgDe3zidTYX96zV5VaoBGgowIuEddhdyPWBHvVKthiJWsbUzaF6ZJwfipo1BUIBy6A2Am02vMdFrqHEqtanyy0C7qgAEZjoyTc2u50ASLGwPn9WmQfoinBcfDhTeM1N0giSCCRGZpmAdBdUtqjLxpcoB1+hjbHvIrlfsarCcLp6MBa+/OM1gZkl55qpkHmJm9lDiHMwbA0u5XTYkAXuQTtJOut0Q8SozK0hoJADQeZ7WjXMdz2GkHWVCcLBzPylwENc5sxJnMA6Y0G2yB3tvxvK/cRpv6AyrTr1SHeHkp688ibycuuuzvfZWvDgGcuQX0uQTsZ36d1ZqMxDzmc3kuM1Q5WiNwPUWKiq0ACA6XnzQARTkawPMT6ZdVuoOSWcJfn1ZpCzyz9uQRXxD6j8tFgcA4jNEgTANo0Fyem6sM4WGy+rUZUg3FNzS0TpJNmiegPoueJ0C0ZIcGkB2VgaykQ68uGpIO5ElRtoeHcNABaAbS0kxpm+KJc64x8H5+fiDE24+F4/f6v+kWX4sB3h0optcQ3LTm5Nszqhvl0kCFmsbhyHPAGWCRqTJmJlG2sNQhsCYkEWEB3UxBj6KhWawSQ69oJ1N5Oh+vRdhZLPLCdNiuXHUBOaVw9moI1sfQq/ViTbrNrT2VWtKMjIbxluWDzPH0PDqOYdiR+irrQe2GHy1Wv/ABC/q236LPp/VPdBSPm+to7jUTr9H/0JJJJaAokkklCFjANl4+PwRpqF8Lbcnt9UUCNoXhMp9R0kklsUEkkkoQ5ctOGU8bh3BhyYimc2Q+V7IjkP4uyzBSBI0/RY3U78NPDXQsngt/8AC6jf5g8ITEvtfpC5/wCHvz+HadZBlsfinoucVi3VA3PctBE7kd1tv4f4VmKtUHkYWwLTBAt8fkh9RdbTXvl/0djFyeELg2IdSa8U7MygubGuSzZ96bhOAezxa9c5aTsvh2+0eejQdu6PcGwORz32yQ6k0ESanMMxPYXugHEq7n1HS8vAJDZ0gaQNrJLvcm/c2cdkU2QVvDceakx0TGa8Sh2IwDc002ASDIGlo0H6K/TpFzg0akwij+Ftp1aeYh2YO3JgjIJMeq5Zb3cHyEdnJvURf50Cvsc1ootGjgXDsRmjTr1Wl4ninGnVFhlBaI3BABkepWb4Vg3UyyJYXG14BADiRrJkRrGoRvFOe3DvZUAzuNiNNpZPVeY1KTt3erPQXRi7U+vKM7hsPpbsB9UQoUtpgW7fRR0KPKL62331RKnhrBu9so22/vcqttgZdac0MLJ15ZjbYJ6mCG03Oh36adEYwuFJmIAmLifVcmkHTlgunWRt0E6Rtug++eRe9R4uoHdhRuPnt8LKhi8L/aTPu0WhqttEa6GDN4iwvuQoeIcOe05C25At11IiLT2RFXeNb0uM4Na9ViWGzF4rDx+7+kIbUOUytdjMC0fzHAaS1vM8z74b7z7kFxOLyfyWCn/vPPU9ziOT/pATalceN4/f8+eBxRqXNYis/ovv/WTY+yNNtRgNWmG1W+Uv8xbaHNab++EfIZTLn2ndzrAD09268q4HjnU6weHc2hc6Xa7nqvR8bVcIyMJe8hovA08xIBhv6pdqobLPB5+vX+kIO0tJOu7LlxL7fq+gP43xRlRzWNc50Q6o5pgMZbS13HYAKLEcQcMxblpNb5M8hzgO33zbdTHBloJqECGtvLnRDuhv1vCd9Gi6fs3vLjJEZXGSJADnD9yqKUeFy/5KV93FJctL8+QDxuOEguaXudJLqbBmJMcryXHQWgDQodX4pUDW5S4ElxItJmwgyeWI2BsUQ4lhKVi1rgT4nLI5SyMthABieUfNCamTKHkGwaNBdzpIjQGEfWoY6DnTxqaTx9yFvEDHMA7U3MxPQHTqpGcWcAW53RoGzb4Cwj81AKbSbNk3scvz1U9fhmW5cwaHUHXaBf8Aytns8w1qnpJFKtiZ+mmyq1HSp6tO0n93hVit4JeQZWl5AD2vpTRa78Lv/If2WOhb7j9PNh6nYT8CCsEU60bzXj0PF/5FXt1e71S/o5SSSRYhEkknUIEeFts49x8lfVLhflPr+SuhH0/AjKXU6SXKeVoVHTEpSmUIOmlJNKhB5Xov8LqRbSq1YMS5oPW0mD7gsVwLhL8TWaxsRmAcToBqfkvTMRxCnhKTKNISQ21gAMxu8gbnYdEp7TuTXdLr5hFCSe99EQ8dxxY1tJpglvORsNS0dJJM+5ZxT1axdJcZNzJ1k6qB5SyKwUsnveTqhXLDIjp/hXcBi2tq0mtcYLXl0nUyCIHqhhKtMDRVolr8xDHSANDnbAv2OqpfFODDOzeb0vn+xsGVaQdTbEuLg8mLkQQDMnMRAtbRF/aI/YlwE84udrbCdUJ4Vi2ucJabOBkm4AD9vgPedET41VH+msZioDO15IjsvL2rFkR5NNWxXuD8IQdxEb7En6oqwCWnpIkAmSPqhNOnI2PLDemgP1Rbh7WZpIgGwmYmZMfJYW8cl7/UJYZjjIfIJ22gjburBogNAhp6QAIA6Lhj3OEQOU3PUzoO0dVIH2jrqf0QT6iqTeRcPqU2HM9js2wyzHc9/wB9zDx7HtqNAp5w68iMoLd56x07pVKgiACdQD+vbuhuJdbQZpMkTrvHdOI9qz7nuIwio/XPz6kqozPe2Aca0T0uNOn5rP4ti0fEbbHe/W6z2L/Mj6K2nfB6nRtgynZy9Q4DijUpsJsMsT1NwQ620Ly1xuvRPY/DsqYfnYHEOMEidfqr69LYmzPtuCdKk/X9zQVX0gbloJ1kjb9lCP8AizBnPK+4LA2TykWFmxM99E+I4fStlYwk5x5CeW5LXZXA6k2Wc4rgKjS00i+zJcGOcQ3KS0NAcCGw07oSimEuGxHp6a31bfzCr+I0nZj4YY5wLdAQ4xcHKbaebaEG/wBazKG5C4AASSx8kRJALZ63PRXcE3DkjxmZTkjPUDHMdezg4EQRpECVO3hjSM1JzNcv2eUOII/rNvgUStlfDyMK5VVvDT/j7gmhSpPguDWNnLJaC7tDWgX1voIXJcycsy2TzOEZJG0EnTUbwOiLYnCvcyA0m5EuabxJmYsTAvKz9XE5QWkN63bLvmJW0Hu6BdL7zo/pnoVcW4Nho1uemuxtdDqsyr1iZI72Hu+Ciexp/wAf3RkHtGtT28AvHMmk8dWu+hXnBXpuLaMro6H6FeZJzoH4Wea/yZeOt+z/AIGSSSR55cSdMkoQJ8M8p9fyV5D+GGzvUK+CjqvhRlLqOnXKS1KjpEpk6hBJilKZxXCG09i2ANMG7mSYuRme1pHa1lb4vUJrPJ/ER7hYfIKz/D/BU6dGpUJlzspJ7Na5zQB2Jn1Q3FE5jMyb31uvOXSUrpY9QiXFaI5TJSuQVwwE5ScPE1m9IP8A5N23uoSVxSfFanraTbsWke6ypaswYf2b/wCzH6/sb3AWFJji3mfcj8MOfmB6aC/4uqK8T/8Aigg6Pb6mdPqEE4fVLi/kkNAayCJ5ieV23Sw/JaDic/6WoCIDcpka2j5yF5W/ia+Y/tyrI59UCKQlrSIuDbSRN9N0RoYh4aDmb6Fsk9kEw1YGZEQCYEQXDfsruHqiQQevUgT0A0VLIBFtb8zR4fEFsMzNbae56xNhdKpjIEMkjQdJ7zr6hBS+STyuka2GlrSpRWtYyQDtbpYwhHUAvTrOQkSCAXOMRcjqN5VDF4kAw0W727zdc+O4NG0De0xqhuJxUme1puPWVeup5NaaOSHGV5jT8+kIFjDKv4mr/mEJxD/1TSiGB5pq8FQm69F9j2zh4zZZcZiLjSL6Lzhrrrd8FwhNKnykaukRJkjQE31/uu61ZgkZdsRTpSbxyGsQ1tGzWNvvOt7h2/b3qKpV5ZyOYReWwdNCAYvdc4uPK5xbdsEcx/2gjzSRH/5XOJwL9Kby7TqHEbgknTQ2S5JLGWIIqPG5/n7FNvgvdLi4l7eU5A0OIAiYO09N1E7A0y7WZMRbXYCO0JVsKCDUJ/FMxLchIIaDcwJmNUFONLALidgf6iSD1It/dGwg5fCxhTCUs7JBR2HpnzMBG5Dntf0ynI4CZHvQ59Br+Wmx2UNMHUg66mTGupXbsc55h3KT0BBdlkhsG0/DRVcRWPhuAsHOkgTo02BM3jp3K2hGS4bCqq5x8/14OBRbAygw6OZxB77DTumqU2tmWPIMc2QxEabRB3VXxdbCbRYG21/yUZeRoToiFFh0a5N9SvxJ4LDGmU69cq8rK9L4lUim8n8LvoV5onfZ6xFnnv8AJOJVr2f8DJJJJgeZEkkkoQu8Mdcjt+aJAoPgnQ8d7fFFwi6X4TOfU6ShMkt8lB0pTJKZIJIpJLh01nsDxctq+AQ37Rrg2dC4S4NPrdaXj7xVaypFzILh1GgPuXlzXkEFpgggg9CLg/FegcI4o1xBqfysRBt9yqCBUZ6g39HpRrdNiW+ITVLMdjKC5VjF4YscQQQJIE9ioCEEmDtYeDgpsNQL6rGjo702JntAKcpsM6K1Lpmg9wQJHvXLPgePQM7PeNTH88jV+z1EB75m4BZ/Qc4JsdTf0lawsd4L6br5qRDR1IEkoLw4O8QBgAblm58rAJgkea253M7o9hMbdxcCTDGho0AcDF/UX9V5XVScpZH+pll5+RhaL7AxOl/qrtLEG2+v+D3Q2uzw6j2aFriI2MGyWfrafT8kVKCfI9damsh6jiYBAJnYz9QU5xNouY2JJA7jr6IM2vA13v1H6ro4n17TFlg6TB6bkJur+h9SqtXFbiffBCpPxPp7jr8FBWxBI11+fwWkaTSGnO6+Inf3odWemq1TKrvfKMhXgY117SfBUy54A3IHxK9CqcLc1o8N79OUNIbTae8kxqfeVlfZfAOfUzAHl0PQ+vpK2NZrgCLNkQQAHHUEDSDCC1dvjUUxJ2ndutUYvoUuJUMR4rajC1zRAAMOc1xDpMm5mBE6K1hsRVaOdzKhMm0h2URqCIO9zGi6qcSc0BjmgyAL8sG98wMx0Bgqpia9QOcWta4E2pkEevMOYEjfRYczSTSFceVhpFDjtYPyPloa0kw9vhakZiHgFpcABEkXVXAVWNzZ9XObzAguiQ5sxre9p1KIOxhqNac2RwJPhEQ41MoIIdpUtH5gqjjaIcdg7NcXYAXATcgQCdNkXDiO1h+naa2Mdzg4EkSCeY2gmSTc9ZPyVDHMANyZcA7QDNJjY7bSp6wIGUCbG4uIibQB+l1BjKrHMbDiDeAdLkTf19FpBYYdVHDWOgM8SLJSD6qJ7bnfuuC4ovb6DNR9Cj7ROy4eoeoj4kBefFbL2xrxRDfxO+glYyU60UcV5PF/5DZu1Sj6Jf2MkkkixCJJJJQh00wZRprpAQNFMDUlvpZb0vnBWRblJcgp5ROTMdIppSUIOmlJMoQdFvZ/FDmoPdlbUILHHRlYWa70cOU+5CExVLIKccM6nh5PTsHiqdYOGIOWoxhDzrBBF7b7EKnXwbXXoP8AEbe1g62+XUhCMLxCniw0OeKWIsCXHKyqNubZ23dXOLsFBx8LxaAeGnI+HnM13/LrDVoudjBIKTPT4k10foFNqSzj6kD01GBWok3HiNmbWOt/REsLW/1LAxxBrN0O72Rr3M6oVi6Ja9rXWIe0H3yEPNYTiy+lht1EH7mxp4mGCA4h/IHDZo5y4jpkBN+ndabDGTy/eJcI2aGmDPXMfks6x0spsbE1ACevMzaO/wAkZNfLUdAENDgAP9lOIEf7idei8vek1he4/uXGDL+2FPLi3nQPhw7wACfiEJ8Q/vVaf+I9AeFh6wkZSabuwcARPvHzWIbiP8gn9lH6Zd5Un9PsPNBdGyiOfLj7cBNldO+pPSP31Q4VvQe5P437K17oNUV1Rbc/4qJ1VVzWUbq3QhWVZphIme9dYek55DWtkk+71UeEovqnKwST7/poAt5wDgYwzJeGuqHUi7Rbyj3EGdCs77Y1R9wHV6+NfhjyybhLqVOmGAtBiXExMg3dA1F47d1Yr4h3KWkHMSMoMxbW2s3+C5xVNrg55MGGgkWBAOkA37boa+uWkMkzIynOA6SQWkmDDRc+puliipvceem8tvzGxVVz9T10MzfcxHwO6tYTEEQHZel4Ov3SPfv71C6jWeD4YbAJIALWnaS+LnYnrZVKVV9N7gOd94GhJIAuRsN50utlBSWFgyisvqXqmHZlDS2PvagcxHyAsAdh2KrY2iXNGhgxczUdYmXXgwJIPqon4gsEhzXAAaSDsIvrcepVhj21GjmAmOVsugmMwB/qVlGUeQ6nMWmDnMtlnfcCLWaZmwO4KiqYc6EAHp2jY/NWLskSDAsQBBuNZueir1C4GD16mAPpEQtkNIN+RTeyCRb9+4Ku+mrUgm5/f72UVdwAJNo6W9/wREW+gZGTRhfbHETUawfdEn1d/aFnla4jiPEqPf1J+G3yVVejqhsgonzzXX9/qJ2er/Ty/QSSSS0BBJJJKEErOCqQ6Ov1VZOCuxeHkjDYKdQUKuYAqWUamZHSS5TwunB0kyaVCDpJpTSoQchFOE8cfRGR/wBpR1LCbtIuHMdq0/JCpTEqs4RmsSOxbXKNbVY6nVIDjs9j9DlfcHpvCuVcYa1Il5BqMc06DN5hoenYqth2uqYfCua0ud/K11vDdba2v1UJBbna5rmugGHWOsgQe6U2R3ReeqDqJbbIv3Rq+DYi7CSRl5rAXDWkNHa0D3o5Qqxl0lz29Jg835myA8LbLWvf5Q2BeLgBxkdgj2AAMEiS0Pde3laA35rympSyz0N3qEOJ4E4rCYhpEE5ywdCy7T8gvFaWK2JM6fvove+HOFOgdyGunczJkXtvELx72m9lazcVV8Gk5zHOzDKLNzEyD05gfktOyrYpzhN4XVGFGplVKSXTIJbioOvuXbsV+7q1gvZPFVHBjaRBNuZwA3v8itHh/wCGta3i1abJc0QLm520BTK3UaeD8Ul+fIO/8lt4ZkBiD+5KL8G4HVxN2g5d3HQCQD6xI06rc4H2Lw1CqzM7xCXNy5xIOoIjTbdWuEMNGrUDWuFODDNQajQDLDJiW5hHYIKzXxafdfqUnr5zj4fmR8H4OMPTzUhmdBl0c0j7sdPyVmjjZqw9hbytGUwSBlJzNGpmLxYSNVLwziRc3wxd7S5sDpJyOvtHXsuqLsskjcmbF0aZb3GmlkqnJ5e9cgktzk93UgxVIZ8zRYxHRpOw6Agb36aoMaZBaADEucSCc4JGWJGxtbsiXES5jS6YbIbqQBnuTrfQazf4KjhMSHg83lEmIzZJJccuro5RJH3tAt6VLbk6oJZZE7FvZLAQDIALwOsl07NtuqY4o0OALrE8xANs1iLXvfQdFFj6pefNzAGwvmIMmYu3v+woW4ZoaHFoN+5cJiTJHYfFGQrh1ZRKTfASa1pY0mxNwBlLSS2DmDWg9BbS+sqEtsIAkzcaXNsuggdtpVOnjnQWgQAMzjM5R1tGggR6qzhccCMxyum/NYmdxYQVJQkhlpYST9SXxiHFj2xMgRoDYzOuv1TV4zGwdI0bMTpPrZUq77b31H99wuPGd3UUPMZKnPIqjr5gIM6rP+1WPyUSJ5n8vx8x+H1Rtz+k+nuXnntLxDxaxgy1th36n99Ex0VW+zPkgTtbU/6+meOsuF/P6Agpk8pk8PCiSSSUIJJJJQgkkklCFnBVIMbH6ogCg4KI4atI7oiqfkUkieU8rmUlsUOpSKZJdIJKUxSlcOjpJpSlQhtuD4xrMAwm/M9sCxkE697gqtSr1cTVJqPc8hhl1oAaCQ34rn2YrUxRZ47c1IYjnbrmbHMPeiPDML4f2gPnY4hnYTYnqLX3SmxqO75sLredr9C9hXTlYTfYkgAlxbNt+XfutHwjEtJOYhrOYTufvEnXUXlZPhQlrCdy7vZpALb6ai/fsjuAl3KDBa9xJ1s2ABFp0K81qYLoelSymzRYGvy7S8kjpYzptaPiuzXcHOcCYytJjqfE/MjbdCP9RGKpMEkBpykmJzuZr03XGPrNbV85BDM0XvBIIsInv2S/ufF81kynXj6hHBFrKbSSASTBg/A91ercQ8Sm425cpH9UwSEDxtVzmsEkSC8dIs4iII0P91T4TjT4T8oOpMmLEgm1+wK73G5bvcjgm8+ZpW1S4mllHKy415yC5t9AZlD8M8Z9ZJOs3D4BDrbQd9wVR4c59NxcHSTMkgZZBM5RcyZAk9lVa+9NrM32klpJE2c4RHlbzTorqjGUijWzoT18hqkslsyCTbJJjKHaAbA3iE+Bx2VwEtmLkHlAAsPdBNtkNrOGroaImWjcRJjYREAd5VqhiWOYWua0CSZIcYyskADcEn5oiVfh55NN6wTcRxbKj2ZHS0yH5dBJb26kdtFzQANMPtfKATYF881N5n7wALXdSFRq4sSA6DMBsNnlDQZE2nYyLwDdc5HBpcxjXMefDg+YglwzDaRe5jTS6vGvCSOx54CTKja5FizXxQCAWHQ1ATttGo03Qenii6zr5gSx2gGUam+ltOpVeniXioWM80FrXaB0jLpeDc62vCp4qoGl3LAkuYLagxPp2W8KfIIUVFk+MGZxE5oyAyIjPcAtO0khOXZeXpHxCG4Nxt+LOBrywdQR7zoiVdm4stZx28DDs9J5ZMawIAgW/ZlQ1X7N/soZSq1AASdIv2AmVVQ5wMtqjyDPaLiXhUyAeZ1h26lYIq9xfHmtULttGjoNlRKe6enu4Y8zwHaut/2r218K4X57jJJJLcWCSSSUIf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4104" name="AutoShape 8" descr="data:image/jpeg;base64,/9j/4AAQSkZJRgABAQAAAQABAAD/2wCEAAkGBxMSEhUTEhIVFRUXGBYYFxcYGRgXFhgYFRcWGBcWGBkaHSggGR0lGxoXIjEhJSkrLi4uFx8zODMtNygtLisBCgoKDg0OGxAQGy8lICYtLS8tMi8tLS0rLy8wLS8tLTIvLS0tLS0tLS0tLS0tLS8tLS0tLS0tLS0tLS0tLS0tLf/AABEIAJ8BPAMBIgACEQEDEQH/xAAbAAABBQEBAAAAAAAAAAAAAAAFAAEDBAYCB//EAD8QAAEDAgQEAwUGBQIGAwAAAAEAAhEDIQQSMUEFIlFhEzJxBoGRobEjQlLB0fAHM3Lh8RRiFUOCorLCNFOS/8QAGwEAAgMBAQEAAAAAAAAAAAAABAUAAgMBBgf/xAAyEQACAgEDAQYFBAICAwAAAAAAAQIDEQQSITEFEyJBUWEycYGR8KGxwdEGFOHxFTRC/9oADAMBAAIRAxEAPwDw1JJJQgkkklCDgLSezmC5pMZrRIkBztJ7NAc73BBuHUZdJ0H12W19kaAfiMOz8T3vdPQcrQPcHK8ltrcireXg9RweEFOjTDWmYkjQ+p7rIcY4kAXmwaCbjS3RbzGUiWuOgDCSeliSvGvaHFSfDGxk/wDqEm0dPfWYCNS9qSRDjONPcfs+UdwCSfyVPEY19QAPgx2v71DCaV6SFFcMYQEMd0Z4yPsqd5u251PKgxUlWu5waCbNED99VyytynFryIcJJFMtiCIXL9F2miSB3H1VXwjsVl4N77PsGRgAvA02BFx++oWiZQHiZjp9lJINiXeGWztLTKD8Jo8lNzWwWhocBBzEm5Mm2gWtpUyGPtaGuaepaS4DS9x8l881duJtnrvg4+RNgyPCMWaxjveWuM/9wVXibvI0iQAXuG4LoEgReDO/3kSwVHkiCQ7xGxH4iHCemsKtiMPmxZp5GlsBx7tbn5I0MOcCPTsl9clvf1ZjvW9/cgFPPlcS5pz5RMc2RrYaTtubbhW8ZVyU3AyZADm6GXdCbaAmSheIxJpYltMhuSHOpOkZQHOa3mbFi02+HdG8RTDqbnZSQXNIDo0zXj3TfurWprbnodnJZT8v+QDiiPAAcHul7jTGWA1wcYc8am/r1GiucLwueowuLslNoewmznOIIkx5myTf0G5TU8QKjsziwAf7pIaQYMRYD0kT3VvAONXxHU4DJyMiQ5wYJJ7XKvZNqLXT/k7J4TT4KPFueochAlx3AmNSR94Az81QNNrvMbNaeYnzAkiPWOXK7boUc4dwouLnkx90Rtl1gbg3VJ2EDnw45oLi20E+nqTeei7C2K4T6FozXw+hA/D5cgyuc7lA3Ijyt1GZonQm8qF1McxLpgXnl6yI3MqzxOtENEOqG7SDu2eUXgHMAqdLh4pCC81Hu8xgkl25aNLGB6BaReY5kzaqeJexAzDl3MW2tbcybW77JY+tl5XNDYiBBESBfo7l63t7kTqUsrYM8rWiJ0sAAD+4VXD4UVKkVQXZiTYmdBz26AekK0bFnLC1an4pdEZyrTmf1knuoPA/e0I3WwDA+MwgWJ8t5jc7LqvhGmzS0gWzQRJ3IBGm3xRSuXkMI6qKwkAPBt+/iq+IoNc0tcJBEELQOw7BTzEwZjLu4EG8zaDZB67QND+a3rtywiFitTi1weccTwLqNQsPuPUHQqmVuPaTh/i05A5mXHcbj81h3J/Rb3kMngu1NC9Je4r4Xyvz2GSSV/hfB62IJ8GmXAeZ1msb3e90Nb7yFsLSgnhHv9Hg8PetVOJqD/lUDlpg/wC6uRf0Y0/1Jz7UVG2o0cLSYNG+BTqe8vqtc9x7kqEM+kkkoQScBMrXD6UunYX9+ytGOXg43gJYallaBvv6rWfw/dm4hQEaNc0+gYRPa5HxWYAWy/hhjaVKrVL2kvLG5DaQA4Zonfy27LbWeGiWF5Fa+ZrJ6J7R4x1LDPjV3J6B2p7WXhtepnc53VxPzsvdOIYgVcPVc4SzIXZPvWBjTQzBXiw4RUzO8oEm82M3EJb2XZCG5yeOhvq/iTIMJg31Jyiw1JMBcYrDmm7KSCd427eq0LGDDUZ1IgnuTZZpzpMne/xTOi6Vsm18KBCenjHNjKA2Nosf6uqs08ayoQKrBMRmaDM7WCHLqm1s8xIHYTdazqi1nz9upCzjOHGmJzNcOxE/BVcp6H4LkAdP1RrhfHzQYWtphx2Lri/mBH0VZO2EeFuf2IgLK7oedv8AUPqpcbjPEMljQeomfQ9V1gw01KeUEXEyZB07WC5bNqpuSxwzWiObYr3R6Lw6oA5seUsItv1Pr+hXoRYDSFPQ5AZ6ECCVi8NRD3ANMBtibSM5tptFlrsHUDqbHkgFrYd0uCJ7f56L5rrXlpo9FqeXn3IuCUnNc/MLNEDYRYbf06rP8Q9rmCuSwZmtDmGbTe9o2uPiiftjxLwKLw3zVog9J1+S8ya0rTS6dWZsn8l/Ix7O0EdQnbZ0fC/k21X2rpOMmg3laQwmCRJ69Oyno8covpeG0uOobmOXza+l5WEhSNcQinpK8cDKXZVOMRbPTOBYMEF5cxzdy0cs7gA6DQwpOEubTolphrQXQY8wcZ23XnWE4nUp+Rxb6ae9aLgftKBlbUE5TIMC02n5kx6IS7S2YbzlCvU9mWxzLOV7Ggw+NFR0EBjADl1Dr7kEWKqeA41nFtrc7jfKJNo/EenzV2pxVtMOdIc9xJDA6Sd2hgDeYm0rvglCq6mfGptpkvLgJJeRt4g0BImwPwWCzBOWMLoLnNQXKx+cgkYOp4zXSHNAkNcOS587j/VBAHuUYx/gvLnMa+qC9tNrBmuGgh56neBJEmYVpv2vjBrycrspyQXPAAzFnQ3gmDCg/wBCw8hpta6YBa4+IGxBbUdJiZ8u/QIiLX/2b5XRlV1dxdmc7MHEZhIgERLS0xEaCOiao8u/liI3BMgDefSfirtXCtawiTIaAA3VzwBuemnoosReYDXSATEhoJEzA7TY2XdyfKC4TTxhFathSJbygSJkzIIn4d1HicayBLLiAXCWtJE2yz6XnZPXd4bZIGYtkF3lgnyta3fTWTZBsW0kgjpOthM6dFvXDPUKpr7x+IWIxAdc/CbR09FRqTt+5VllGYN9bQO8QOqtP4YWfzninfy+Z59GD/2LUZCPoHq2uvjP58gIVl8d7LVC81JZRw7rirVORncNHmqX2aCtxUxjGH7GmAf/ALKkPf6tb5GfAnus37WUnVqZqOc5z282YkkkbiTt2THS2KEsZ6i/tjTT1WnclHG3levv+Zz7AQ18Fh/5bHYuoNH1AadAdxSBzv8A+pwHZUOJ8br14FR/IPLTaAyk0DQNptho+EqgVymx4YSSSShBJJJKEEi/D6cMnrf9EKYJMI8xsADp+SI08eclJvg7TAkEEGCDII1BG4TpIsyNzwr+Ir20arMSw1XuaQxwygSRBzBX/YqtTxlOpThjKgbob9S1ze2xXm0Lqi9zHZmOc13UGCl9vZtUovZw39jZXSyt3JueJ+zdWqW087WsBMuykhxboZ2Cz3FOAikDFXMWiSYhp9FY4R7TVhUAqPlpsdpO0lS+1WKlgvZxAA7CSQhav9imyNTfD/PQ5LZjgy7U6YJFOjMdJPSpOd5Wl2kwCYnrGimqYJwcGavNy0Akt6Sd/cqucU8NkKyv8CbNdlwL7qnWpOYYc0g9wpeHvyvBG0fULDVPdRLHoFaJZ1EPmeu02imWRID4JA/EIls9juNQtCcPkw5IgWc4DYWOnQRPxWf4GG1adKpIJDG5hJidCR6206LV4ykBQc2CRkdqejZ+q+Z6mWJqPuP9RLbKK9zzj2gxZrPZMnw2BvbST6ocyhKt02Tc7q7Rws9PS5+iZb1BYR6aM1VBRQNOGjdRmij4oiLMi17/AJqOphgDe3zidTYX96zV5VaoBGgowIuEddhdyPWBHvVKthiJWsbUzaF6ZJwfipo1BUIBy6A2Am02vMdFrqHEqtanyy0C7qgAEZjoyTc2u50ASLGwPn9WmQfoinBcfDhTeM1N0giSCCRGZpmAdBdUtqjLxpcoB1+hjbHvIrlfsarCcLp6MBa+/OM1gZkl55qpkHmJm9lDiHMwbA0u5XTYkAXuQTtJOut0Q8SozK0hoJADQeZ7WjXMdz2GkHWVCcLBzPylwENc5sxJnMA6Y0G2yB3tvxvK/cRpv6AyrTr1SHeHkp688ibycuuuzvfZWvDgGcuQX0uQTsZ36d1ZqMxDzmc3kuM1Q5WiNwPUWKiq0ACA6XnzQARTkawPMT6ZdVuoOSWcJfn1ZpCzyz9uQRXxD6j8tFgcA4jNEgTANo0Fyem6sM4WGy+rUZUg3FNzS0TpJNmiegPoueJ0C0ZIcGkB2VgaykQ68uGpIO5ElRtoeHcNABaAbS0kxpm+KJc64x8H5+fiDE24+F4/f6v+kWX4sB3h0optcQ3LTm5Nszqhvl0kCFmsbhyHPAGWCRqTJmJlG2sNQhsCYkEWEB3UxBj6KhWawSQ69oJ1N5Oh+vRdhZLPLCdNiuXHUBOaVw9moI1sfQq/ViTbrNrT2VWtKMjIbxluWDzPH0PDqOYdiR+irrQe2GHy1Wv/ABC/q236LPp/VPdBSPm+to7jUTr9H/0JJJJaAokkklCFjANl4+PwRpqF8Lbcnt9UUCNoXhMp9R0kklsUEkkkoQ5ctOGU8bh3BhyYimc2Q+V7IjkP4uyzBSBI0/RY3U78NPDXQsngt/8AC6jf5g8ITEvtfpC5/wCHvz+HadZBlsfinoucVi3VA3PctBE7kd1tv4f4VmKtUHkYWwLTBAt8fkh9RdbTXvl/0djFyeELg2IdSa8U7MygubGuSzZ96bhOAezxa9c5aTsvh2+0eejQdu6PcGwORz32yQ6k0ESanMMxPYXugHEq7n1HS8vAJDZ0gaQNrJLvcm/c2cdkU2QVvDceakx0TGa8Sh2IwDc002ASDIGlo0H6K/TpFzg0akwij+Ftp1aeYh2YO3JgjIJMeq5Zb3cHyEdnJvURf50Cvsc1ootGjgXDsRmjTr1Wl4ninGnVFhlBaI3BABkepWb4Vg3UyyJYXG14BADiRrJkRrGoRvFOe3DvZUAzuNiNNpZPVeY1KTt3erPQXRi7U+vKM7hsPpbsB9UQoUtpgW7fRR0KPKL62331RKnhrBu9so22/vcqttgZdac0MLJ15ZjbYJ6mCG03Oh36adEYwuFJmIAmLifVcmkHTlgunWRt0E6Rtug++eRe9R4uoHdhRuPnt8LKhi8L/aTPu0WhqttEa6GDN4iwvuQoeIcOe05C25At11IiLT2RFXeNb0uM4Na9ViWGzF4rDx+7+kIbUOUytdjMC0fzHAaS1vM8z74b7z7kFxOLyfyWCn/vPPU9ziOT/pATalceN4/f8+eBxRqXNYis/ovv/WTY+yNNtRgNWmG1W+Uv8xbaHNab++EfIZTLn2ndzrAD09268q4HjnU6weHc2hc6Xa7nqvR8bVcIyMJe8hovA08xIBhv6pdqobLPB5+vX+kIO0tJOu7LlxL7fq+gP43xRlRzWNc50Q6o5pgMZbS13HYAKLEcQcMxblpNb5M8hzgO33zbdTHBloJqECGtvLnRDuhv1vCd9Gi6fs3vLjJEZXGSJADnD9yqKUeFy/5KV93FJctL8+QDxuOEguaXudJLqbBmJMcryXHQWgDQodX4pUDW5S4ElxItJmwgyeWI2BsUQ4lhKVi1rgT4nLI5SyMthABieUfNCamTKHkGwaNBdzpIjQGEfWoY6DnTxqaTx9yFvEDHMA7U3MxPQHTqpGcWcAW53RoGzb4Cwj81AKbSbNk3scvz1U9fhmW5cwaHUHXaBf8Aytns8w1qnpJFKtiZ+mmyq1HSp6tO0n93hVit4JeQZWl5AD2vpTRa78Lv/If2WOhb7j9PNh6nYT8CCsEU60bzXj0PF/5FXt1e71S/o5SSSRYhEkknUIEeFts49x8lfVLhflPr+SuhH0/AjKXU6SXKeVoVHTEpSmUIOmlJNKhB5Xov8LqRbSq1YMS5oPW0mD7gsVwLhL8TWaxsRmAcToBqfkvTMRxCnhKTKNISQ21gAMxu8gbnYdEp7TuTXdLr5hFCSe99EQ8dxxY1tJpglvORsNS0dJJM+5ZxT1axdJcZNzJ1k6qB5SyKwUsnveTqhXLDIjp/hXcBi2tq0mtcYLXl0nUyCIHqhhKtMDRVolr8xDHSANDnbAv2OqpfFODDOzeb0vn+xsGVaQdTbEuLg8mLkQQDMnMRAtbRF/aI/YlwE84udrbCdUJ4Vi2ucJabOBkm4AD9vgPedET41VH+msZioDO15IjsvL2rFkR5NNWxXuD8IQdxEb7En6oqwCWnpIkAmSPqhNOnI2PLDemgP1Rbh7WZpIgGwmYmZMfJYW8cl7/UJYZjjIfIJ22gjburBogNAhp6QAIA6Lhj3OEQOU3PUzoO0dVIH2jrqf0QT6iqTeRcPqU2HM9js2wyzHc9/wB9zDx7HtqNAp5w68iMoLd56x07pVKgiACdQD+vbuhuJdbQZpMkTrvHdOI9qz7nuIwio/XPz6kqozPe2Aca0T0uNOn5rP4ti0fEbbHe/W6z2L/Mj6K2nfB6nRtgynZy9Q4DijUpsJsMsT1NwQ620Ly1xuvRPY/DsqYfnYHEOMEidfqr69LYmzPtuCdKk/X9zQVX0gbloJ1kjb9lCP8AizBnPK+4LA2TykWFmxM99E+I4fStlYwk5x5CeW5LXZXA6k2Wc4rgKjS00i+zJcGOcQ3KS0NAcCGw07oSimEuGxHp6a31bfzCr+I0nZj4YY5wLdAQ4xcHKbaebaEG/wBazKG5C4AASSx8kRJALZ63PRXcE3DkjxmZTkjPUDHMdezg4EQRpECVO3hjSM1JzNcv2eUOII/rNvgUStlfDyMK5VVvDT/j7gmhSpPguDWNnLJaC7tDWgX1voIXJcycsy2TzOEZJG0EnTUbwOiLYnCvcyA0m5EuabxJmYsTAvKz9XE5QWkN63bLvmJW0Hu6BdL7zo/pnoVcW4Nho1uemuxtdDqsyr1iZI72Hu+Ciexp/wAf3RkHtGtT28AvHMmk8dWu+hXnBXpuLaMro6H6FeZJzoH4Wea/yZeOt+z/AIGSSSR55cSdMkoQJ8M8p9fyV5D+GGzvUK+CjqvhRlLqOnXKS1KjpEpk6hBJilKZxXCG09i2ANMG7mSYuRme1pHa1lb4vUJrPJ/ER7hYfIKz/D/BU6dGpUJlzspJ7Na5zQB2Jn1Q3FE5jMyb31uvOXSUrpY9QiXFaI5TJSuQVwwE5ScPE1m9IP8A5N23uoSVxSfFanraTbsWke6ypaswYf2b/wCzH6/sb3AWFJji3mfcj8MOfmB6aC/4uqK8T/8Aigg6Pb6mdPqEE4fVLi/kkNAayCJ5ieV23Sw/JaDic/6WoCIDcpka2j5yF5W/ia+Y/tyrI59UCKQlrSIuDbSRN9N0RoYh4aDmb6Fsk9kEw1YGZEQCYEQXDfsruHqiQQevUgT0A0VLIBFtb8zR4fEFsMzNbae56xNhdKpjIEMkjQdJ7zr6hBS+STyuka2GlrSpRWtYyQDtbpYwhHUAvTrOQkSCAXOMRcjqN5VDF4kAw0W727zdc+O4NG0De0xqhuJxUme1puPWVeup5NaaOSHGV5jT8+kIFjDKv4mr/mEJxD/1TSiGB5pq8FQm69F9j2zh4zZZcZiLjSL6Lzhrrrd8FwhNKnykaukRJkjQE31/uu61ZgkZdsRTpSbxyGsQ1tGzWNvvOt7h2/b3qKpV5ZyOYReWwdNCAYvdc4uPK5xbdsEcx/2gjzSRH/5XOJwL9Kby7TqHEbgknTQ2S5JLGWIIqPG5/n7FNvgvdLi4l7eU5A0OIAiYO09N1E7A0y7WZMRbXYCO0JVsKCDUJ/FMxLchIIaDcwJmNUFONLALidgf6iSD1It/dGwg5fCxhTCUs7JBR2HpnzMBG5Dntf0ynI4CZHvQ59Br+Wmx2UNMHUg66mTGupXbsc55h3KT0BBdlkhsG0/DRVcRWPhuAsHOkgTo02BM3jp3K2hGS4bCqq5x8/14OBRbAygw6OZxB77DTumqU2tmWPIMc2QxEabRB3VXxdbCbRYG21/yUZeRoToiFFh0a5N9SvxJ4LDGmU69cq8rK9L4lUim8n8LvoV5onfZ6xFnnv8AJOJVr2f8DJJJJgeZEkkkoQu8Mdcjt+aJAoPgnQ8d7fFFwi6X4TOfU6ShMkt8lB0pTJKZIJIpJLh01nsDxctq+AQ37Rrg2dC4S4NPrdaXj7xVaypFzILh1GgPuXlzXkEFpgggg9CLg/FegcI4o1xBqfysRBt9yqCBUZ6g39HpRrdNiW+ITVLMdjKC5VjF4YscQQQJIE9ioCEEmDtYeDgpsNQL6rGjo702JntAKcpsM6K1Lpmg9wQJHvXLPgePQM7PeNTH88jV+z1EB75m4BZ/Qc4JsdTf0lawsd4L6br5qRDR1IEkoLw4O8QBgAblm58rAJgkea253M7o9hMbdxcCTDGho0AcDF/UX9V5XVScpZH+pll5+RhaL7AxOl/qrtLEG2+v+D3Q2uzw6j2aFriI2MGyWfrafT8kVKCfI9damsh6jiYBAJnYz9QU5xNouY2JJA7jr6IM2vA13v1H6ro4n17TFlg6TB6bkJur+h9SqtXFbiffBCpPxPp7jr8FBWxBI11+fwWkaTSGnO6+Inf3odWemq1TKrvfKMhXgY117SfBUy54A3IHxK9CqcLc1o8N79OUNIbTae8kxqfeVlfZfAOfUzAHl0PQ+vpK2NZrgCLNkQQAHHUEDSDCC1dvjUUxJ2ndutUYvoUuJUMR4rajC1zRAAMOc1xDpMm5mBE6K1hsRVaOdzKhMm0h2URqCIO9zGi6qcSc0BjmgyAL8sG98wMx0Bgqpia9QOcWta4E2pkEevMOYEjfRYczSTSFceVhpFDjtYPyPloa0kw9vhakZiHgFpcABEkXVXAVWNzZ9XObzAguiQ5sxre9p1KIOxhqNac2RwJPhEQ41MoIIdpUtH5gqjjaIcdg7NcXYAXATcgQCdNkXDiO1h+naa2Mdzg4EkSCeY2gmSTc9ZPyVDHMANyZcA7QDNJjY7bSp6wIGUCbG4uIibQB+l1BjKrHMbDiDeAdLkTf19FpBYYdVHDWOgM8SLJSD6qJ7bnfuuC4ovb6DNR9Cj7ROy4eoeoj4kBefFbL2xrxRDfxO+glYyU60UcV5PF/5DZu1Sj6Jf2MkkkixCJJJJQh00wZRprpAQNFMDUlvpZb0vnBWRblJcgp5ROTMdIppSUIOmlJMoQdFvZ/FDmoPdlbUILHHRlYWa70cOU+5CExVLIKccM6nh5PTsHiqdYOGIOWoxhDzrBBF7b7EKnXwbXXoP8AEbe1g62+XUhCMLxCniw0OeKWIsCXHKyqNubZ23dXOLsFBx8LxaAeGnI+HnM13/LrDVoudjBIKTPT4k10foFNqSzj6kD01GBWok3HiNmbWOt/REsLW/1LAxxBrN0O72Rr3M6oVi6Ja9rXWIe0H3yEPNYTiy+lht1EH7mxp4mGCA4h/IHDZo5y4jpkBN+ndabDGTy/eJcI2aGmDPXMfks6x0spsbE1ACevMzaO/wAkZNfLUdAENDgAP9lOIEf7idei8vek1he4/uXGDL+2FPLi3nQPhw7wACfiEJ8Q/vVaf+I9AeFh6wkZSabuwcARPvHzWIbiP8gn9lH6Zd5Un9PsPNBdGyiOfLj7cBNldO+pPSP31Q4VvQe5P437K17oNUV1Rbc/4qJ1VVzWUbq3QhWVZphIme9dYek55DWtkk+71UeEovqnKwST7/poAt5wDgYwzJeGuqHUi7Rbyj3EGdCs77Y1R9wHV6+NfhjyybhLqVOmGAtBiXExMg3dA1F47d1Yr4h3KWkHMSMoMxbW2s3+C5xVNrg55MGGgkWBAOkA37boa+uWkMkzIynOA6SQWkmDDRc+puliipvceem8tvzGxVVz9T10MzfcxHwO6tYTEEQHZel4Ov3SPfv71C6jWeD4YbAJIALWnaS+LnYnrZVKVV9N7gOd94GhJIAuRsN50utlBSWFgyisvqXqmHZlDS2PvagcxHyAsAdh2KrY2iXNGhgxczUdYmXXgwJIPqon4gsEhzXAAaSDsIvrcepVhj21GjmAmOVsugmMwB/qVlGUeQ6nMWmDnMtlnfcCLWaZmwO4KiqYc6EAHp2jY/NWLskSDAsQBBuNZueir1C4GD16mAPpEQtkNIN+RTeyCRb9+4Ku+mrUgm5/f72UVdwAJNo6W9/wREW+gZGTRhfbHETUawfdEn1d/aFnla4jiPEqPf1J+G3yVVejqhsgonzzXX9/qJ2er/Ty/QSSSS0BBJJJKEErOCqQ6Ov1VZOCuxeHkjDYKdQUKuYAqWUamZHSS5TwunB0kyaVCDpJpTSoQchFOE8cfRGR/wBpR1LCbtIuHMdq0/JCpTEqs4RmsSOxbXKNbVY6nVIDjs9j9DlfcHpvCuVcYa1Il5BqMc06DN5hoenYqth2uqYfCua0ud/K11vDdba2v1UJBbna5rmugGHWOsgQe6U2R3ReeqDqJbbIv3Rq+DYi7CSRl5rAXDWkNHa0D3o5Qqxl0lz29Jg835myA8LbLWvf5Q2BeLgBxkdgj2AAMEiS0Pde3laA35rympSyz0N3qEOJ4E4rCYhpEE5ywdCy7T8gvFaWK2JM6fvove+HOFOgdyGunczJkXtvELx72m9lazcVV8Gk5zHOzDKLNzEyD05gfktOyrYpzhN4XVGFGplVKSXTIJbioOvuXbsV+7q1gvZPFVHBjaRBNuZwA3v8itHh/wCGta3i1abJc0QLm520BTK3UaeD8Ul+fIO/8lt4ZkBiD+5KL8G4HVxN2g5d3HQCQD6xI06rc4H2Lw1CqzM7xCXNy5xIOoIjTbdWuEMNGrUDWuFODDNQajQDLDJiW5hHYIKzXxafdfqUnr5zj4fmR8H4OMPTzUhmdBl0c0j7sdPyVmjjZqw9hbytGUwSBlJzNGpmLxYSNVLwziRc3wxd7S5sDpJyOvtHXsuqLsskjcmbF0aZb3GmlkqnJ5e9cgktzk93UgxVIZ8zRYxHRpOw6Agb36aoMaZBaADEucSCc4JGWJGxtbsiXES5jS6YbIbqQBnuTrfQazf4KjhMSHg83lEmIzZJJccuro5RJH3tAt6VLbk6oJZZE7FvZLAQDIALwOsl07NtuqY4o0OALrE8xANs1iLXvfQdFFj6pefNzAGwvmIMmYu3v+woW4ZoaHFoN+5cJiTJHYfFGQrh1ZRKTfASa1pY0mxNwBlLSS2DmDWg9BbS+sqEtsIAkzcaXNsuggdtpVOnjnQWgQAMzjM5R1tGggR6qzhccCMxyum/NYmdxYQVJQkhlpYST9SXxiHFj2xMgRoDYzOuv1TV4zGwdI0bMTpPrZUq77b31H99wuPGd3UUPMZKnPIqjr5gIM6rP+1WPyUSJ5n8vx8x+H1Rtz+k+nuXnntLxDxaxgy1th36n99Ex0VW+zPkgTtbU/6+meOsuF/P6Agpk8pk8PCiSSSUIJJJJQgkkklCFnBVIMbH6ogCg4KI4atI7oiqfkUkieU8rmUlsUOpSKZJdIJKUxSlcOjpJpSlQhtuD4xrMAwm/M9sCxkE697gqtSr1cTVJqPc8hhl1oAaCQ34rn2YrUxRZ47c1IYjnbrmbHMPeiPDML4f2gPnY4hnYTYnqLX3SmxqO75sLredr9C9hXTlYTfYkgAlxbNt+XfutHwjEtJOYhrOYTufvEnXUXlZPhQlrCdy7vZpALb6ai/fsjuAl3KDBa9xJ1s2ABFp0K81qYLoelSymzRYGvy7S8kjpYzptaPiuzXcHOcCYytJjqfE/MjbdCP9RGKpMEkBpykmJzuZr03XGPrNbV85BDM0XvBIIsInv2S/ufF81kynXj6hHBFrKbSSASTBg/A91ercQ8Sm425cpH9UwSEDxtVzmsEkSC8dIs4iII0P91T4TjT4T8oOpMmLEgm1+wK73G5bvcjgm8+ZpW1S4mllHKy415yC5t9AZlD8M8Z9ZJOs3D4BDrbQd9wVR4c59NxcHSTMkgZZBM5RcyZAk9lVa+9NrM32klpJE2c4RHlbzTorqjGUijWzoT18hqkslsyCTbJJjKHaAbA3iE+Bx2VwEtmLkHlAAsPdBNtkNrOGroaImWjcRJjYREAd5VqhiWOYWua0CSZIcYyskADcEn5oiVfh55NN6wTcRxbKj2ZHS0yH5dBJb26kdtFzQANMPtfKATYF881N5n7wALXdSFRq4sSA6DMBsNnlDQZE2nYyLwDdc5HBpcxjXMefDg+YglwzDaRe5jTS6vGvCSOx54CTKja5FizXxQCAWHQ1ATttGo03Qenii6zr5gSx2gGUam+ltOpVeniXioWM80FrXaB0jLpeDc62vCp4qoGl3LAkuYLagxPp2W8KfIIUVFk+MGZxE5oyAyIjPcAtO0khOXZeXpHxCG4Nxt+LOBrywdQR7zoiVdm4stZx28DDs9J5ZMawIAgW/ZlQ1X7N/soZSq1AASdIv2AmVVQ5wMtqjyDPaLiXhUyAeZ1h26lYIq9xfHmtULttGjoNlRKe6enu4Y8zwHaut/2r218K4X57jJJJLcWCSSSUIf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pic>
        <p:nvPicPr>
          <p:cNvPr id="4106" name="Picture 10" descr="Movimientos en el mant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43570" y="500042"/>
            <a:ext cx="3357584" cy="3357586"/>
          </a:xfrm>
          <a:prstGeom prst="rect">
            <a:avLst/>
          </a:prstGeom>
          <a:noFill/>
        </p:spPr>
      </p:pic>
      <p:sp>
        <p:nvSpPr>
          <p:cNvPr id="9" name="8 CuadroTexto"/>
          <p:cNvSpPr txBox="1"/>
          <p:nvPr/>
        </p:nvSpPr>
        <p:spPr>
          <a:xfrm>
            <a:off x="285720" y="3214686"/>
            <a:ext cx="4238212" cy="92333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ES_tradnl" dirty="0" smtClean="0"/>
              <a:t>Impacto de meteoritos</a:t>
            </a:r>
          </a:p>
          <a:p>
            <a:r>
              <a:rPr lang="es-ES_tradnl" dirty="0" smtClean="0"/>
              <a:t>Desintegración de elementos radiactivos</a:t>
            </a:r>
          </a:p>
          <a:p>
            <a:r>
              <a:rPr lang="es-ES_tradnl" dirty="0" smtClean="0"/>
              <a:t>Decantación de materiales más densos (Fe)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787554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magen relacionad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59432"/>
            <a:ext cx="9505055" cy="7128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0858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Resultado de imagen de origen del calor interno de la tierr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71400"/>
            <a:ext cx="9362747" cy="70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7546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Resultado de imagen de corrientes de convecc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77" y="116632"/>
            <a:ext cx="8064896" cy="6048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Resultado de imagen de corrientes de convecci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0348" y="804924"/>
            <a:ext cx="1942132" cy="2886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8605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html.rincondelvago.com/00061399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91075" y="571480"/>
            <a:ext cx="4352925" cy="2962276"/>
          </a:xfrm>
          <a:prstGeom prst="rect">
            <a:avLst/>
          </a:prstGeom>
          <a:noFill/>
        </p:spPr>
      </p:pic>
      <p:pic>
        <p:nvPicPr>
          <p:cNvPr id="1028" name="Picture 4" descr="http://3.bp.blogspot.com/_79E0EmitYck/TLqNwKY2nuI/AAAAAAAAKQ4/qJrRGs7i0tY/s1600/1.6.+Falla+la+seguridad+total+en+las+mimas+chilenas.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714752"/>
            <a:ext cx="3848100" cy="2886076"/>
          </a:xfrm>
          <a:prstGeom prst="rect">
            <a:avLst/>
          </a:prstGeom>
          <a:noFill/>
        </p:spPr>
      </p:pic>
      <p:pic>
        <p:nvPicPr>
          <p:cNvPr id="1030" name="Picture 6" descr="http://www.rnw.nl/data/files/imagecache/must_carry/images/lead/Aurora-min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857232"/>
            <a:ext cx="4352925" cy="2209801"/>
          </a:xfrm>
          <a:prstGeom prst="rect">
            <a:avLst/>
          </a:prstGeom>
          <a:noFill/>
        </p:spPr>
      </p:pic>
      <p:sp>
        <p:nvSpPr>
          <p:cNvPr id="7" name="6 Rectángulo"/>
          <p:cNvSpPr/>
          <p:nvPr/>
        </p:nvSpPr>
        <p:spPr>
          <a:xfrm>
            <a:off x="4286248" y="4143380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b="1" dirty="0" smtClean="0"/>
              <a:t>East Rand Mines</a:t>
            </a:r>
            <a:r>
              <a:rPr lang="en-US" dirty="0" smtClean="0"/>
              <a:t> (ERPM) is a 120-year-old underground gold mining operation on the </a:t>
            </a:r>
            <a:r>
              <a:rPr lang="en-US" dirty="0" smtClean="0">
                <a:hlinkClick r:id="rId5" tooltip="Witwatersrand Basin"/>
              </a:rPr>
              <a:t>Witwatersrand Basin</a:t>
            </a:r>
            <a:r>
              <a:rPr lang="en-US" dirty="0" smtClean="0"/>
              <a:t> at </a:t>
            </a:r>
            <a:r>
              <a:rPr lang="en-US" dirty="0" err="1" smtClean="0">
                <a:hlinkClick r:id="rId6" tooltip="Boksburg"/>
              </a:rPr>
              <a:t>Boksburg</a:t>
            </a:r>
            <a:r>
              <a:rPr lang="en-US" dirty="0" smtClean="0"/>
              <a:t>, to the east of </a:t>
            </a:r>
            <a:r>
              <a:rPr lang="en-US" dirty="0" smtClean="0">
                <a:hlinkClick r:id="rId7" tooltip="Johannesburg"/>
              </a:rPr>
              <a:t>Johannesburg</a:t>
            </a:r>
            <a:r>
              <a:rPr lang="en-US" dirty="0" smtClean="0"/>
              <a:t>. The mine employs 2,740 people. It was </a:t>
            </a:r>
            <a:r>
              <a:rPr lang="en-US" b="1" dirty="0" smtClean="0">
                <a:solidFill>
                  <a:srgbClr val="FF0000"/>
                </a:solidFill>
              </a:rPr>
              <a:t>the deepest mine in the world </a:t>
            </a:r>
            <a:r>
              <a:rPr lang="en-US" dirty="0" smtClean="0"/>
              <a:t>until 2008 at 3,585 </a:t>
            </a:r>
            <a:r>
              <a:rPr lang="en-US" dirty="0" err="1" smtClean="0"/>
              <a:t>metres</a:t>
            </a:r>
            <a:r>
              <a:rPr lang="en-US" dirty="0" smtClean="0"/>
              <a:t> depth, slightly more than the </a:t>
            </a:r>
            <a:r>
              <a:rPr lang="en-US" dirty="0" err="1" smtClean="0">
                <a:hlinkClick r:id="rId8" tooltip="TauTona"/>
              </a:rPr>
              <a:t>TauTona</a:t>
            </a:r>
            <a:r>
              <a:rPr lang="en-US" dirty="0" smtClean="0"/>
              <a:t> mine, also in South Africa, </a:t>
            </a:r>
            <a:endParaRPr lang="es-ES" dirty="0"/>
          </a:p>
        </p:txBody>
      </p:sp>
      <p:sp>
        <p:nvSpPr>
          <p:cNvPr id="6" name="5 Rectángulo"/>
          <p:cNvSpPr/>
          <p:nvPr/>
        </p:nvSpPr>
        <p:spPr>
          <a:xfrm>
            <a:off x="2500298" y="285728"/>
            <a:ext cx="31184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the deepest mine in the world </a:t>
            </a:r>
            <a:endParaRPr lang="es-ES" dirty="0"/>
          </a:p>
        </p:txBody>
      </p:sp>
      <p:sp>
        <p:nvSpPr>
          <p:cNvPr id="8" name="7 Rectángulo"/>
          <p:cNvSpPr/>
          <p:nvPr/>
        </p:nvSpPr>
        <p:spPr>
          <a:xfrm>
            <a:off x="642910" y="214290"/>
            <a:ext cx="18141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East Rand Mines</a:t>
            </a:r>
            <a:r>
              <a:rPr lang="en-US" dirty="0" smtClean="0"/>
              <a:t> </a:t>
            </a:r>
            <a:endParaRPr lang="es-ES" dirty="0"/>
          </a:p>
        </p:txBody>
      </p:sp>
      <p:sp>
        <p:nvSpPr>
          <p:cNvPr id="9" name="8 CuadroTexto"/>
          <p:cNvSpPr txBox="1"/>
          <p:nvPr/>
        </p:nvSpPr>
        <p:spPr>
          <a:xfrm>
            <a:off x="6143636" y="214290"/>
            <a:ext cx="827471" cy="369332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ES" dirty="0" smtClean="0"/>
              <a:t>MINAS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magen relacionad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95" y="69272"/>
            <a:ext cx="8886841" cy="6672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1689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17 Rectángulo"/>
          <p:cNvSpPr/>
          <p:nvPr/>
        </p:nvSpPr>
        <p:spPr>
          <a:xfrm>
            <a:off x="857224" y="3643314"/>
            <a:ext cx="7715304" cy="292895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" name="3 CuadroTexto"/>
          <p:cNvSpPr txBox="1"/>
          <p:nvPr/>
        </p:nvSpPr>
        <p:spPr>
          <a:xfrm>
            <a:off x="1142976" y="357166"/>
            <a:ext cx="3009670" cy="461665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s-ES" sz="2400" b="1" dirty="0" smtClean="0"/>
              <a:t>DERIVA CONTINENTAL</a:t>
            </a:r>
            <a:endParaRPr lang="es-ES" sz="2400" b="1" dirty="0"/>
          </a:p>
        </p:txBody>
      </p:sp>
      <p:sp>
        <p:nvSpPr>
          <p:cNvPr id="5" name="4 CuadroTexto"/>
          <p:cNvSpPr txBox="1"/>
          <p:nvPr/>
        </p:nvSpPr>
        <p:spPr>
          <a:xfrm>
            <a:off x="857224" y="1071546"/>
            <a:ext cx="47827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Teoría de la Deriva Continental (</a:t>
            </a:r>
            <a:r>
              <a:rPr lang="es-ES" dirty="0" err="1" smtClean="0"/>
              <a:t>Wegener</a:t>
            </a:r>
            <a:r>
              <a:rPr lang="es-ES" dirty="0" smtClean="0"/>
              <a:t>, 1912)</a:t>
            </a:r>
            <a:endParaRPr lang="es-ES" dirty="0"/>
          </a:p>
        </p:txBody>
      </p:sp>
      <p:sp>
        <p:nvSpPr>
          <p:cNvPr id="6" name="5 Rectángulo"/>
          <p:cNvSpPr/>
          <p:nvPr/>
        </p:nvSpPr>
        <p:spPr>
          <a:xfrm>
            <a:off x="928662" y="1571612"/>
            <a:ext cx="7572428" cy="646331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r>
              <a:rPr lang="es-ES" i="1" dirty="0"/>
              <a:t>el conjunto de los continentes actuales </a:t>
            </a:r>
            <a:r>
              <a:rPr lang="es-ES" i="1" dirty="0" smtClean="0"/>
              <a:t>estuvo </a:t>
            </a:r>
            <a:r>
              <a:rPr lang="es-ES" i="1" dirty="0"/>
              <a:t>unidos en el pasado remoto de la Tierra, formando un </a:t>
            </a:r>
            <a:r>
              <a:rPr lang="es-ES" i="1" dirty="0" err="1"/>
              <a:t>supercontinente</a:t>
            </a:r>
            <a:r>
              <a:rPr lang="es-ES" i="1" dirty="0"/>
              <a:t>, denominado </a:t>
            </a:r>
            <a:r>
              <a:rPr lang="es-ES" i="1" dirty="0" err="1">
                <a:hlinkClick r:id="rId2" tooltip="Pangea"/>
              </a:rPr>
              <a:t>Pangea</a:t>
            </a:r>
            <a:endParaRPr lang="es-ES" i="1" dirty="0"/>
          </a:p>
        </p:txBody>
      </p:sp>
      <p:sp>
        <p:nvSpPr>
          <p:cNvPr id="7" name="6 CuadroTexto"/>
          <p:cNvSpPr txBox="1"/>
          <p:nvPr/>
        </p:nvSpPr>
        <p:spPr>
          <a:xfrm>
            <a:off x="1071538" y="4786322"/>
            <a:ext cx="13313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Argumentos</a:t>
            </a:r>
            <a:endParaRPr lang="es-ES" dirty="0"/>
          </a:p>
        </p:txBody>
      </p:sp>
      <p:sp>
        <p:nvSpPr>
          <p:cNvPr id="8" name="7 Rectángulo"/>
          <p:cNvSpPr/>
          <p:nvPr/>
        </p:nvSpPr>
        <p:spPr>
          <a:xfrm>
            <a:off x="857224" y="2571745"/>
            <a:ext cx="6643734" cy="738664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ES" sz="1400" b="1" dirty="0">
                <a:solidFill>
                  <a:schemeClr val="bg1"/>
                </a:solidFill>
              </a:rPr>
              <a:t>propuso que los continentes se desplazaban sobre otra capa más densa de la Tierra que conformaba los fondos oceánicos y se prolongaba bajo ellos de la misma forma en que uno desplaza una alfombra sobre el piso de una habitación.</a:t>
            </a:r>
          </a:p>
        </p:txBody>
      </p:sp>
      <p:sp>
        <p:nvSpPr>
          <p:cNvPr id="9" name="8 CuadroTexto"/>
          <p:cNvSpPr txBox="1"/>
          <p:nvPr/>
        </p:nvSpPr>
        <p:spPr>
          <a:xfrm>
            <a:off x="3643306" y="3857628"/>
            <a:ext cx="4392293" cy="646331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none" rtlCol="0">
            <a:spAutoFit/>
          </a:bodyPr>
          <a:lstStyle/>
          <a:p>
            <a:r>
              <a:rPr lang="es-ES" dirty="0" smtClean="0"/>
              <a:t>Similitud de costas entre África y Sudamérica</a:t>
            </a:r>
          </a:p>
          <a:p>
            <a:r>
              <a:rPr lang="es-ES" dirty="0" smtClean="0"/>
              <a:t>que parecen encajar</a:t>
            </a:r>
            <a:endParaRPr lang="es-ES" dirty="0"/>
          </a:p>
        </p:txBody>
      </p:sp>
      <p:sp>
        <p:nvSpPr>
          <p:cNvPr id="10" name="9 CuadroTexto"/>
          <p:cNvSpPr txBox="1"/>
          <p:nvPr/>
        </p:nvSpPr>
        <p:spPr>
          <a:xfrm>
            <a:off x="3786182" y="4929198"/>
            <a:ext cx="3267498" cy="369332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none" rtlCol="0">
            <a:spAutoFit/>
          </a:bodyPr>
          <a:lstStyle/>
          <a:p>
            <a:r>
              <a:rPr lang="es-ES" dirty="0" smtClean="0"/>
              <a:t>Distribución geográfica de fósiles</a:t>
            </a:r>
            <a:endParaRPr lang="es-ES" dirty="0"/>
          </a:p>
        </p:txBody>
      </p:sp>
      <p:sp>
        <p:nvSpPr>
          <p:cNvPr id="11" name="10 CuadroTexto"/>
          <p:cNvSpPr txBox="1"/>
          <p:nvPr/>
        </p:nvSpPr>
        <p:spPr>
          <a:xfrm>
            <a:off x="3786182" y="5643578"/>
            <a:ext cx="4526752" cy="646331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none" rtlCol="0">
            <a:spAutoFit/>
          </a:bodyPr>
          <a:lstStyle/>
          <a:p>
            <a:r>
              <a:rPr lang="es-ES" dirty="0" smtClean="0"/>
              <a:t>Continuidad de algunas estructuras geológicas</a:t>
            </a:r>
          </a:p>
          <a:p>
            <a:r>
              <a:rPr lang="es-ES" dirty="0" smtClean="0"/>
              <a:t>a ambos lados del Atlántico</a:t>
            </a:r>
            <a:endParaRPr lang="es-ES" dirty="0"/>
          </a:p>
        </p:txBody>
      </p:sp>
      <p:cxnSp>
        <p:nvCxnSpPr>
          <p:cNvPr id="13" name="12 Conector recto de flecha"/>
          <p:cNvCxnSpPr>
            <a:endCxn id="10" idx="1"/>
          </p:cNvCxnSpPr>
          <p:nvPr/>
        </p:nvCxnSpPr>
        <p:spPr>
          <a:xfrm>
            <a:off x="2786050" y="4929198"/>
            <a:ext cx="1000132" cy="184666"/>
          </a:xfrm>
          <a:prstGeom prst="straightConnector1">
            <a:avLst/>
          </a:prstGeom>
          <a:ln w="476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14 Conector recto de flecha"/>
          <p:cNvCxnSpPr/>
          <p:nvPr/>
        </p:nvCxnSpPr>
        <p:spPr>
          <a:xfrm rot="16200000" flipH="1">
            <a:off x="2714612" y="5000636"/>
            <a:ext cx="1071570" cy="928694"/>
          </a:xfrm>
          <a:prstGeom prst="straightConnector1">
            <a:avLst/>
          </a:prstGeom>
          <a:ln w="476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Conector recto de flecha"/>
          <p:cNvCxnSpPr/>
          <p:nvPr/>
        </p:nvCxnSpPr>
        <p:spPr>
          <a:xfrm flipV="1">
            <a:off x="2786050" y="4286256"/>
            <a:ext cx="714380" cy="642942"/>
          </a:xfrm>
          <a:prstGeom prst="straightConnector1">
            <a:avLst/>
          </a:prstGeom>
          <a:ln w="476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96483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upload.wikimedia.org/wikipedia/commons/6/6f/Pangaea_italiano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6353" y="751468"/>
            <a:ext cx="6362542" cy="6106532"/>
          </a:xfrm>
          <a:prstGeom prst="rect">
            <a:avLst/>
          </a:prstGeom>
          <a:noFill/>
        </p:spPr>
      </p:pic>
      <p:sp>
        <p:nvSpPr>
          <p:cNvPr id="3" name="5 CuadroTexto"/>
          <p:cNvSpPr txBox="1"/>
          <p:nvPr/>
        </p:nvSpPr>
        <p:spPr>
          <a:xfrm>
            <a:off x="899592" y="166693"/>
            <a:ext cx="52960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3200" dirty="0" smtClean="0"/>
              <a:t>Teoría de la Deriva Continental</a:t>
            </a:r>
            <a:endParaRPr lang="es-ES" sz="3200" dirty="0"/>
          </a:p>
        </p:txBody>
      </p:sp>
      <p:pic>
        <p:nvPicPr>
          <p:cNvPr id="3074" name="Picture 2" descr="Resultado de imagen de wegen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501008"/>
            <a:ext cx="2596455" cy="3213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1091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http://www.viajesconmitia.com/wp-content/uploads/2010/04/20070417klpcnatun_18.Ees_.SCO_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0"/>
            <a:ext cx="7072362" cy="656264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94140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http://4.bp.blogspot.com/-FKU4OZKY1GA/VCxlYsOOYnI/AAAAAAAAD3A/bux32ASSnPo/s1600/2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500042"/>
            <a:ext cx="7322393" cy="58579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52965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pitbox.files.wordpress.com/2009/11/pruebas_deriva_continental_fosiles_pitbox_blog.jpg?w=64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642918"/>
            <a:ext cx="7858180" cy="610732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46315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1285852" y="357166"/>
            <a:ext cx="3022238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s-ES" sz="2400" b="1" dirty="0" smtClean="0"/>
              <a:t>Argumentos en contra</a:t>
            </a:r>
            <a:endParaRPr lang="es-ES" sz="2400" b="1" dirty="0"/>
          </a:p>
        </p:txBody>
      </p:sp>
      <p:sp>
        <p:nvSpPr>
          <p:cNvPr id="5" name="4 CuadroTexto"/>
          <p:cNvSpPr txBox="1"/>
          <p:nvPr/>
        </p:nvSpPr>
        <p:spPr>
          <a:xfrm>
            <a:off x="1142976" y="1571612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S" dirty="0"/>
          </a:p>
        </p:txBody>
      </p:sp>
      <p:sp>
        <p:nvSpPr>
          <p:cNvPr id="6" name="5 CuadroTexto"/>
          <p:cNvSpPr txBox="1"/>
          <p:nvPr/>
        </p:nvSpPr>
        <p:spPr>
          <a:xfrm>
            <a:off x="642910" y="1571612"/>
            <a:ext cx="4454617" cy="36933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s-ES" b="1" dirty="0" smtClean="0"/>
              <a:t>Causa de los movimientos de los continentes</a:t>
            </a:r>
            <a:endParaRPr lang="es-ES" b="1" dirty="0"/>
          </a:p>
        </p:txBody>
      </p:sp>
      <p:sp>
        <p:nvSpPr>
          <p:cNvPr id="7" name="6 Rectángulo"/>
          <p:cNvSpPr/>
          <p:nvPr/>
        </p:nvSpPr>
        <p:spPr>
          <a:xfrm>
            <a:off x="2714612" y="785794"/>
            <a:ext cx="4424224" cy="369332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es-ES" dirty="0"/>
              <a:t>faltaba un mecanismo que explicase la deriva</a:t>
            </a:r>
          </a:p>
        </p:txBody>
      </p:sp>
      <p:sp>
        <p:nvSpPr>
          <p:cNvPr id="8" name="7 Rectángulo"/>
          <p:cNvSpPr/>
          <p:nvPr/>
        </p:nvSpPr>
        <p:spPr>
          <a:xfrm>
            <a:off x="1785918" y="2357430"/>
            <a:ext cx="6429420" cy="1200329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r>
              <a:rPr lang="es-ES" dirty="0"/>
              <a:t>si esos bloques continentales </a:t>
            </a:r>
            <a:r>
              <a:rPr lang="es-ES" dirty="0" err="1"/>
              <a:t>siálicos</a:t>
            </a:r>
            <a:r>
              <a:rPr lang="es-ES" dirty="0"/>
              <a:t> fluctuando en el sima podían realizar movimientos verticales, también podrían realizar movimientos horizontales deslizantes, siempre y cuando se ejerciera una fuerza suficientemente </a:t>
            </a:r>
            <a:r>
              <a:rPr lang="es-ES" dirty="0" smtClean="0"/>
              <a:t>fuerte (</a:t>
            </a:r>
            <a:r>
              <a:rPr lang="es-ES" b="1" dirty="0" smtClean="0"/>
              <a:t>la rotación terrestre</a:t>
            </a:r>
            <a:r>
              <a:rPr lang="es-ES" dirty="0" smtClean="0"/>
              <a:t>)</a:t>
            </a:r>
            <a:endParaRPr lang="es-ES" dirty="0"/>
          </a:p>
        </p:txBody>
      </p:sp>
      <p:sp>
        <p:nvSpPr>
          <p:cNvPr id="9" name="8 CuadroTexto"/>
          <p:cNvSpPr txBox="1"/>
          <p:nvPr/>
        </p:nvSpPr>
        <p:spPr>
          <a:xfrm>
            <a:off x="785786" y="4500570"/>
            <a:ext cx="2196627" cy="36933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s-ES" b="1" dirty="0" smtClean="0"/>
              <a:t>Los fondos oceánicos</a:t>
            </a:r>
            <a:endParaRPr lang="es-ES" b="1" dirty="0"/>
          </a:p>
        </p:txBody>
      </p:sp>
      <p:sp>
        <p:nvSpPr>
          <p:cNvPr id="10" name="9 CuadroTexto"/>
          <p:cNvSpPr txBox="1"/>
          <p:nvPr/>
        </p:nvSpPr>
        <p:spPr>
          <a:xfrm>
            <a:off x="1928794" y="5143512"/>
            <a:ext cx="5500726" cy="646331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es-ES" dirty="0" smtClean="0"/>
              <a:t>No son un tapete fijo como sugería </a:t>
            </a:r>
            <a:r>
              <a:rPr lang="es-ES" dirty="0" err="1" smtClean="0"/>
              <a:t>Wegener</a:t>
            </a:r>
            <a:r>
              <a:rPr lang="es-ES" dirty="0" smtClean="0"/>
              <a:t> sino</a:t>
            </a:r>
          </a:p>
          <a:p>
            <a:r>
              <a:rPr lang="es-ES" dirty="0" smtClean="0"/>
              <a:t>que también se mueven junto a los continentes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227987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3.bp.blogspot.com/_bVJuZubO744/TKyp3_whMiI/AAAAAAAAAQI/_JPlcVPI4S8/s1600/talud+continent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14422"/>
            <a:ext cx="9124095" cy="4572032"/>
          </a:xfrm>
          <a:prstGeom prst="rect">
            <a:avLst/>
          </a:prstGeom>
          <a:noFill/>
        </p:spPr>
      </p:pic>
      <p:sp>
        <p:nvSpPr>
          <p:cNvPr id="5" name="4 CuadroTexto"/>
          <p:cNvSpPr txBox="1"/>
          <p:nvPr/>
        </p:nvSpPr>
        <p:spPr>
          <a:xfrm>
            <a:off x="1071538" y="571480"/>
            <a:ext cx="3273076" cy="36933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ES" dirty="0" smtClean="0"/>
              <a:t>Qué es la Plataforma Continental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122399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://upload.wikimedia.org/wikipedia/commons/thumb/9/93/Elevation.jpg/400px-Elevatio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285860"/>
            <a:ext cx="8715436" cy="435771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01851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almez.pntic.mec.es/~jmac0005/ESO_Geo/TIERRA/Fotos/_pasiv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114800" cy="3171826"/>
          </a:xfrm>
          <a:prstGeom prst="rect">
            <a:avLst/>
          </a:prstGeom>
          <a:noFill/>
        </p:spPr>
      </p:pic>
      <p:pic>
        <p:nvPicPr>
          <p:cNvPr id="6148" name="Picture 4" descr="http://cmc2tectonica.wikispaces.com/file/view/Dorsal3.jpg/172144329/Dorsal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28926" y="3214686"/>
            <a:ext cx="5715000" cy="3333750"/>
          </a:xfrm>
          <a:prstGeom prst="rect">
            <a:avLst/>
          </a:prstGeom>
          <a:noFill/>
        </p:spPr>
      </p:pic>
      <p:sp>
        <p:nvSpPr>
          <p:cNvPr id="6" name="5 CuadroTexto"/>
          <p:cNvSpPr txBox="1"/>
          <p:nvPr/>
        </p:nvSpPr>
        <p:spPr>
          <a:xfrm>
            <a:off x="4857752" y="1071546"/>
            <a:ext cx="1152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DORSALES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8999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badcontrol.net/wp-content/uploads/2011/08/404873991_8c6ba570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85728"/>
            <a:ext cx="6327491" cy="4214842"/>
          </a:xfrm>
          <a:prstGeom prst="rect">
            <a:avLst/>
          </a:prstGeom>
          <a:noFill/>
        </p:spPr>
      </p:pic>
      <p:pic>
        <p:nvPicPr>
          <p:cNvPr id="16388" name="Picture 4" descr="http://badcontrol.net/wp-content/uploads/2011/08/01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70" y="4214818"/>
            <a:ext cx="3286148" cy="2324747"/>
          </a:xfrm>
          <a:prstGeom prst="rect">
            <a:avLst/>
          </a:prstGeom>
          <a:noFill/>
        </p:spPr>
      </p:pic>
      <p:sp>
        <p:nvSpPr>
          <p:cNvPr id="6" name="5 Rectángulo"/>
          <p:cNvSpPr/>
          <p:nvPr/>
        </p:nvSpPr>
        <p:spPr>
          <a:xfrm>
            <a:off x="500034" y="4786322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ES" b="1" dirty="0" smtClean="0"/>
              <a:t>La mina Cañón </a:t>
            </a:r>
            <a:r>
              <a:rPr lang="es-ES" b="1" dirty="0" err="1" smtClean="0"/>
              <a:t>Bingham</a:t>
            </a:r>
            <a:r>
              <a:rPr lang="es-ES" b="1" dirty="0" smtClean="0"/>
              <a:t> de cobre al suroeste de Salt Lake City, Utah, EE.UU., 2,5 kilómetros de ancho 1,2 km de profundidad</a:t>
            </a:r>
            <a:endParaRPr lang="es-ES" dirty="0"/>
          </a:p>
        </p:txBody>
      </p:sp>
      <p:sp>
        <p:nvSpPr>
          <p:cNvPr id="5" name="4 CuadroTexto"/>
          <p:cNvSpPr txBox="1"/>
          <p:nvPr/>
        </p:nvSpPr>
        <p:spPr>
          <a:xfrm>
            <a:off x="7143768" y="500042"/>
            <a:ext cx="827471" cy="369332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ES" dirty="0" smtClean="0"/>
              <a:t>MINAS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https://lh6.googleusercontent.com/-0OECzo6Lf-0/Tt41V8zMiNI/AAAAAAAAA-c/PaysW0_uByw/s550/Expansi%2525C3%2525B3n%252520del%252520fondo%252520oce%2525C3%2525A1nico_espa%2525C3%2525B1o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952804"/>
            <a:ext cx="6521802" cy="5905195"/>
          </a:xfrm>
          <a:prstGeom prst="rect">
            <a:avLst/>
          </a:prstGeom>
          <a:noFill/>
        </p:spPr>
      </p:pic>
      <p:sp>
        <p:nvSpPr>
          <p:cNvPr id="7" name="6 Rectángulo"/>
          <p:cNvSpPr/>
          <p:nvPr/>
        </p:nvSpPr>
        <p:spPr>
          <a:xfrm>
            <a:off x="1785918" y="285728"/>
            <a:ext cx="3579634" cy="369332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s-ES" dirty="0" smtClean="0"/>
              <a:t>EXPANSION DEL FONDO OCEANICO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057072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bibliotecadigital.ilce.edu.mx/sites/ciencia/volumen3/ciencia3/113/img/113_74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142984"/>
            <a:ext cx="7844171" cy="457203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57198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2285984" y="214290"/>
            <a:ext cx="4041043" cy="40011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s-ES" sz="2000" dirty="0" smtClean="0"/>
              <a:t>TEORÍA DE LA TECTÓNICA DE PLACAS</a:t>
            </a:r>
            <a:endParaRPr lang="es-ES" sz="2000" dirty="0"/>
          </a:p>
        </p:txBody>
      </p:sp>
      <p:sp>
        <p:nvSpPr>
          <p:cNvPr id="5" name="4 CuadroTexto"/>
          <p:cNvSpPr txBox="1"/>
          <p:nvPr/>
        </p:nvSpPr>
        <p:spPr>
          <a:xfrm>
            <a:off x="214282" y="785794"/>
            <a:ext cx="8169929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es-ES" sz="1600" dirty="0" smtClean="0"/>
              <a:t>La </a:t>
            </a:r>
            <a:r>
              <a:rPr lang="es-ES" sz="1600" b="1" dirty="0" smtClean="0"/>
              <a:t>litosfera</a:t>
            </a:r>
            <a:r>
              <a:rPr lang="es-ES" sz="1600" dirty="0" smtClean="0"/>
              <a:t> está dividida en placas </a:t>
            </a:r>
            <a:r>
              <a:rPr lang="es-ES" sz="1600" b="1" dirty="0" smtClean="0"/>
              <a:t>rígidas</a:t>
            </a:r>
            <a:r>
              <a:rPr lang="es-ES" sz="1600" dirty="0" smtClean="0"/>
              <a:t> que se desplazan sobre la </a:t>
            </a:r>
            <a:r>
              <a:rPr lang="es-ES" sz="1600" b="1" dirty="0" err="1" smtClean="0"/>
              <a:t>astenosfera</a:t>
            </a:r>
            <a:r>
              <a:rPr lang="es-ES" sz="1600" dirty="0" smtClean="0"/>
              <a:t> que es </a:t>
            </a:r>
            <a:r>
              <a:rPr lang="es-ES" sz="1600" b="1" dirty="0" smtClean="0"/>
              <a:t>plástica</a:t>
            </a:r>
            <a:r>
              <a:rPr lang="es-ES" sz="1600" dirty="0" smtClean="0"/>
              <a:t>.</a:t>
            </a:r>
          </a:p>
          <a:p>
            <a:pPr algn="ctr"/>
            <a:r>
              <a:rPr lang="es-ES" sz="1600" dirty="0" smtClean="0"/>
              <a:t>La mayoría de los fenómenos geológicos se producen el borde de las placas</a:t>
            </a:r>
            <a:endParaRPr lang="es-ES" sz="1600" dirty="0"/>
          </a:p>
        </p:txBody>
      </p:sp>
      <p:pic>
        <p:nvPicPr>
          <p:cNvPr id="1026" name="Picture 2" descr="http://3.bp.blogspot.com/_8A_T7tdD4H0/TEtBm7yGoXI/AAAAAAAAAS0/7ezD_tkAYN8/s1600/What_is_geothermal_es_html_2539664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8593" y="1643050"/>
            <a:ext cx="8749687" cy="479045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39115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://almez.pntic.mec.es/~jmac0005/ESO_Geo/TIERRA/Fotos/_placa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714355"/>
            <a:ext cx="7643866" cy="575989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20652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Resultado de imagen de rift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32656"/>
            <a:ext cx="6255896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Resultado de imagen de rifti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861048"/>
            <a:ext cx="7754704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7064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Resultado de imagen de rifting cuerno de afric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404664"/>
            <a:ext cx="5434207" cy="5808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1430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Resultado de imagen de rift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1" y="980728"/>
            <a:ext cx="9337301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4033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071546"/>
            <a:ext cx="7687882" cy="55959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4 CuadroTexto"/>
          <p:cNvSpPr txBox="1"/>
          <p:nvPr/>
        </p:nvSpPr>
        <p:spPr>
          <a:xfrm>
            <a:off x="3635896" y="2024882"/>
            <a:ext cx="2266774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s-ES" sz="2400" b="1" dirty="0" smtClean="0"/>
              <a:t>FOSA OCEÁNICA</a:t>
            </a:r>
            <a:endParaRPr lang="es-ES" sz="2400" b="1" dirty="0"/>
          </a:p>
        </p:txBody>
      </p:sp>
    </p:spTree>
    <p:extLst>
      <p:ext uri="{BB962C8B-B14F-4D97-AF65-F5344CB8AC3E}">
        <p14:creationId xmlns:p14="http://schemas.microsoft.com/office/powerpoint/2010/main" val="2765042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almez.pntic.mec.es/~jmac0005/ESO_Geo/TIERRA/Fotos/_pasiv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114800" cy="3171826"/>
          </a:xfrm>
          <a:prstGeom prst="rect">
            <a:avLst/>
          </a:prstGeom>
          <a:noFill/>
        </p:spPr>
      </p:pic>
      <p:pic>
        <p:nvPicPr>
          <p:cNvPr id="6148" name="Picture 4" descr="http://cmc2tectonica.wikispaces.com/file/view/Dorsal3.jpg/172144329/Dorsal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28926" y="3214686"/>
            <a:ext cx="5715000" cy="3333750"/>
          </a:xfrm>
          <a:prstGeom prst="rect">
            <a:avLst/>
          </a:prstGeom>
          <a:noFill/>
        </p:spPr>
      </p:pic>
      <p:sp>
        <p:nvSpPr>
          <p:cNvPr id="6" name="5 CuadroTexto"/>
          <p:cNvSpPr txBox="1"/>
          <p:nvPr/>
        </p:nvSpPr>
        <p:spPr>
          <a:xfrm>
            <a:off x="4857752" y="1071546"/>
            <a:ext cx="1152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DORSALES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979686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044823"/>
            <a:ext cx="8143932" cy="58131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1 Rectángulo"/>
          <p:cNvSpPr/>
          <p:nvPr/>
        </p:nvSpPr>
        <p:spPr>
          <a:xfrm>
            <a:off x="7020272" y="1412776"/>
            <a:ext cx="1584176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61277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857224" y="1000108"/>
            <a:ext cx="4572000" cy="2031325"/>
          </a:xfrm>
          <a:prstGeom prst="rect">
            <a:avLst/>
          </a:prstGeom>
          <a:solidFill>
            <a:srgbClr val="FFFF00"/>
          </a:solidFill>
        </p:spPr>
        <p:txBody>
          <a:bodyPr>
            <a:spAutoFit/>
          </a:bodyPr>
          <a:lstStyle/>
          <a:p>
            <a:pPr algn="just"/>
            <a:r>
              <a:rPr lang="en-US" dirty="0" smtClean="0"/>
              <a:t>was an ambitious attempt to drill through the Earth's </a:t>
            </a:r>
            <a:r>
              <a:rPr lang="en-US" dirty="0" smtClean="0">
                <a:hlinkClick r:id="rId2" tooltip="Crust (geology)"/>
              </a:rPr>
              <a:t>crust</a:t>
            </a:r>
            <a:r>
              <a:rPr lang="en-US" dirty="0" smtClean="0"/>
              <a:t> into the </a:t>
            </a:r>
            <a:r>
              <a:rPr lang="en-US" dirty="0" err="1" smtClean="0">
                <a:hlinkClick r:id="rId3" tooltip="Mohorovicic discontinuity"/>
              </a:rPr>
              <a:t>Mohorovičić</a:t>
            </a:r>
            <a:r>
              <a:rPr lang="en-US" dirty="0" smtClean="0">
                <a:hlinkClick r:id="rId3" tooltip="Mohorovicic discontinuity"/>
              </a:rPr>
              <a:t> discontinuity</a:t>
            </a:r>
            <a:r>
              <a:rPr lang="en-US" dirty="0" smtClean="0"/>
              <a:t>, and to provide an Earth science complement to the high-profile </a:t>
            </a:r>
            <a:r>
              <a:rPr lang="en-US" dirty="0" smtClean="0">
                <a:hlinkClick r:id="rId4" tooltip="Space Race"/>
              </a:rPr>
              <a:t>Space Race</a:t>
            </a:r>
            <a:r>
              <a:rPr lang="en-US" dirty="0" smtClean="0"/>
              <a:t>. The project was initially led by the </a:t>
            </a:r>
            <a:r>
              <a:rPr lang="en-US" dirty="0" smtClean="0">
                <a:hlinkClick r:id="rId5" tooltip="American Miscellaneous Society"/>
              </a:rPr>
              <a:t>American Miscellaneous Society</a:t>
            </a:r>
            <a:r>
              <a:rPr lang="en-US" dirty="0" smtClean="0"/>
              <a:t> (AMSOC) with funding from the </a:t>
            </a:r>
            <a:r>
              <a:rPr lang="en-US" dirty="0" smtClean="0">
                <a:hlinkClick r:id="rId6" tooltip="National Science Foundation"/>
              </a:rPr>
              <a:t>National Science Foundation</a:t>
            </a:r>
            <a:r>
              <a:rPr lang="en-US" dirty="0" smtClean="0"/>
              <a:t> (NSF).</a:t>
            </a:r>
            <a:endParaRPr lang="es-ES" dirty="0"/>
          </a:p>
        </p:txBody>
      </p:sp>
      <p:pic>
        <p:nvPicPr>
          <p:cNvPr id="17412" name="Picture 4" descr="File:Mohopix-3.gi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572264" y="571480"/>
            <a:ext cx="2047875" cy="2428875"/>
          </a:xfrm>
          <a:prstGeom prst="rect">
            <a:avLst/>
          </a:prstGeom>
          <a:noFill/>
        </p:spPr>
      </p:pic>
      <p:graphicFrame>
        <p:nvGraphicFramePr>
          <p:cNvPr id="9" name="8 Tabla"/>
          <p:cNvGraphicFramePr>
            <a:graphicFrameLocks noGrp="1"/>
          </p:cNvGraphicFramePr>
          <p:nvPr/>
        </p:nvGraphicFramePr>
        <p:xfrm>
          <a:off x="1214414" y="3500438"/>
          <a:ext cx="6643702" cy="1805940"/>
        </p:xfrm>
        <a:graphic>
          <a:graphicData uri="http://schemas.openxmlformats.org/drawingml/2006/table">
            <a:tbl>
              <a:tblPr/>
              <a:tblGrid>
                <a:gridCol w="33218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218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/>
                        <a:t>One of the six submerged buoys used for dynamic positioning in Project Mohole. They were lowered to about 200 feet into a circular pattern. The </a:t>
                      </a:r>
                      <a:r>
                        <a:rPr lang="en-US" i="1" dirty="0"/>
                        <a:t>CUSS I</a:t>
                      </a:r>
                      <a:r>
                        <a:rPr lang="en-US" dirty="0"/>
                        <a:t> would then use sonar to </a:t>
                      </a:r>
                      <a:r>
                        <a:rPr lang="en-US" dirty="0" err="1"/>
                        <a:t>manoeuvre</a:t>
                      </a:r>
                      <a:r>
                        <a:rPr lang="en-US" dirty="0"/>
                        <a:t> itself in the centre of that circle.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s-ES"/>
                        <a:t>Location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Off </a:t>
                      </a:r>
                      <a:r>
                        <a:rPr lang="en-US">
                          <a:hlinkClick r:id="rId8" tooltip="Guadalupe Island"/>
                        </a:rPr>
                        <a:t>Guadalupe Island</a:t>
                      </a:r>
                      <a:r>
                        <a:rPr lang="en-US"/>
                        <a:t>, </a:t>
                      </a:r>
                      <a:r>
                        <a:rPr lang="en-US">
                          <a:hlinkClick r:id="rId9" tooltip="Mexico"/>
                        </a:rPr>
                        <a:t>Mexico</a:t>
                      </a:r>
                      <a:r>
                        <a:rPr lang="en-US"/>
                        <a:t>, </a:t>
                      </a:r>
                      <a:r>
                        <a:rPr lang="en-US">
                          <a:hlinkClick r:id="rId10" tooltip="Pacific Ocean"/>
                        </a:rPr>
                        <a:t>Pacific Ocean</a:t>
                      </a:r>
                      <a:endParaRPr lang="en-US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s-ES"/>
                        <a:t>Date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/>
                        <a:t>1961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s-ES"/>
                        <a:t>Result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Failed attempt to enter the </a:t>
                      </a:r>
                      <a:r>
                        <a:rPr lang="en-US" dirty="0" err="1">
                          <a:hlinkClick r:id="rId3" tooltip="Mohorovicic discontinuity"/>
                        </a:rPr>
                        <a:t>Mohorovičić</a:t>
                      </a:r>
                      <a:r>
                        <a:rPr lang="en-US" dirty="0">
                          <a:hlinkClick r:id="rId3" tooltip="Mohorovicic discontinuity"/>
                        </a:rPr>
                        <a:t> </a:t>
                      </a:r>
                      <a:r>
                        <a:rPr lang="en-US" dirty="0" err="1">
                          <a:hlinkClick r:id="rId3" tooltip="Mohorovicic discontinuity"/>
                        </a:rPr>
                        <a:t>discontinuit</a:t>
                      </a:r>
                      <a:endParaRPr lang="en-US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4 Rectángulo"/>
          <p:cNvSpPr/>
          <p:nvPr/>
        </p:nvSpPr>
        <p:spPr>
          <a:xfrm>
            <a:off x="2285984" y="285728"/>
            <a:ext cx="2221506" cy="461665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2400" b="1" dirty="0" smtClean="0"/>
              <a:t>Project Mohole</a:t>
            </a:r>
            <a:r>
              <a:rPr lang="en-US" sz="2400" dirty="0" smtClean="0"/>
              <a:t> </a:t>
            </a:r>
            <a:endParaRPr lang="es-ES" sz="2400" dirty="0"/>
          </a:p>
        </p:txBody>
      </p:sp>
      <p:sp>
        <p:nvSpPr>
          <p:cNvPr id="6" name="5 CuadroTexto"/>
          <p:cNvSpPr txBox="1"/>
          <p:nvPr/>
        </p:nvSpPr>
        <p:spPr>
          <a:xfrm>
            <a:off x="5143504" y="357166"/>
            <a:ext cx="1101199" cy="369332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s-ES" dirty="0" smtClean="0"/>
              <a:t>SONDEOS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857232"/>
            <a:ext cx="8021197" cy="5734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4 CuadroTexto"/>
          <p:cNvSpPr txBox="1"/>
          <p:nvPr/>
        </p:nvSpPr>
        <p:spPr>
          <a:xfrm>
            <a:off x="642910" y="214290"/>
            <a:ext cx="3637278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s-ES" sz="2400" b="1" dirty="0" smtClean="0"/>
              <a:t>FALLAS TRANSFORMANTES</a:t>
            </a:r>
            <a:endParaRPr lang="es-ES" sz="2400" b="1" dirty="0"/>
          </a:p>
        </p:txBody>
      </p:sp>
    </p:spTree>
    <p:extLst>
      <p:ext uri="{BB962C8B-B14F-4D97-AF65-F5344CB8AC3E}">
        <p14:creationId xmlns:p14="http://schemas.microsoft.com/office/powerpoint/2010/main" val="2677529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Resultado de imagen de FALLA TRANSFORMANT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301" y="2132856"/>
            <a:ext cx="8391157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Resultado de imagen de FALLA TRANSFORMANT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-553741"/>
            <a:ext cx="3847639" cy="2686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9649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Resultado de imagen de colisiÃ³n continenta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529114"/>
            <a:ext cx="7477311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uadroTexto 3"/>
          <p:cNvSpPr txBox="1"/>
          <p:nvPr/>
        </p:nvSpPr>
        <p:spPr>
          <a:xfrm>
            <a:off x="1763688" y="116632"/>
            <a:ext cx="43141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3200" b="1" dirty="0" smtClean="0"/>
              <a:t>COLISIÓN CONTINENTAL</a:t>
            </a:r>
            <a:endParaRPr lang="es-ES_tradnl" sz="3200" b="1" dirty="0"/>
          </a:p>
        </p:txBody>
      </p:sp>
    </p:spTree>
    <p:extLst>
      <p:ext uri="{BB962C8B-B14F-4D97-AF65-F5344CB8AC3E}">
        <p14:creationId xmlns:p14="http://schemas.microsoft.com/office/powerpoint/2010/main" val="1779072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Resultado de imagen de fenomenos geologicos intraplac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328" y="208081"/>
            <a:ext cx="8832980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645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Resultado de imagen de fenomenos geologicos intraplac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8560" y="-171400"/>
            <a:ext cx="9085845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3640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Resultado de imagen de fenomenos geologicos intraplac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8640958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6275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979714" y="967080"/>
            <a:ext cx="7210697" cy="2003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es-ES_tradnl" sz="27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CONSECUENCIAS DE LA DINÁMICA LITOSFÉRICA (=Consecuencia de la T. de P.).</a:t>
            </a:r>
          </a:p>
          <a:p>
            <a:pPr indent="337185" algn="ctr">
              <a:lnSpc>
                <a:spcPct val="115000"/>
              </a:lnSpc>
            </a:pPr>
            <a:endParaRPr lang="es-ES_tradnl" sz="135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37185" algn="ctr">
              <a:lnSpc>
                <a:spcPct val="115000"/>
              </a:lnSpc>
            </a:pPr>
            <a:endParaRPr lang="es-ES_tradnl" sz="135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37185" algn="ctr">
              <a:lnSpc>
                <a:spcPct val="115000"/>
              </a:lnSpc>
            </a:pPr>
            <a:endParaRPr lang="es-ES_tradnl" sz="135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37185" algn="ctr">
              <a:lnSpc>
                <a:spcPct val="115000"/>
              </a:lnSpc>
            </a:pPr>
            <a:endParaRPr lang="es-ES_tradnl" sz="135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414746" y="2262035"/>
            <a:ext cx="8108769" cy="1047979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indent="337185">
              <a:lnSpc>
                <a:spcPct val="115000"/>
              </a:lnSpc>
            </a:pPr>
            <a:r>
              <a:rPr lang="es-ES_tradnl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-Condiciones de Presión y </a:t>
            </a:r>
            <a:r>
              <a:rPr lang="es-ES_tradnl" b="1" dirty="0" err="1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Tª</a:t>
            </a:r>
            <a:endParaRPr lang="es-ES_tradnl" b="1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37185" indent="337185">
              <a:lnSpc>
                <a:spcPct val="115000"/>
              </a:lnSpc>
            </a:pPr>
            <a:r>
              <a:rPr lang="es-ES_tradnl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Fundir rocas----------------------Rocas Ígneas</a:t>
            </a:r>
          </a:p>
          <a:p>
            <a:pPr marL="337185" indent="337185">
              <a:lnSpc>
                <a:spcPct val="115000"/>
              </a:lnSpc>
            </a:pPr>
            <a:r>
              <a:rPr lang="es-ES_tradnl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Transformar rocas--------------Rocas Metamórficas</a:t>
            </a:r>
          </a:p>
        </p:txBody>
      </p:sp>
      <p:pic>
        <p:nvPicPr>
          <p:cNvPr id="1026" name="Picture 2" descr="Resultado de imagen de ROCAS IGNEA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727" y="3485398"/>
            <a:ext cx="2857500" cy="2243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Resultado de imagen de ROCAS METAMORFICA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5336" y="3700029"/>
            <a:ext cx="3664744" cy="2093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0356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754379" y="1271405"/>
            <a:ext cx="7553606" cy="51706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pPr indent="337185">
              <a:lnSpc>
                <a:spcPct val="115000"/>
              </a:lnSpc>
            </a:pPr>
            <a:r>
              <a:rPr lang="es-ES_tradnl" sz="24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-Generación de fuerzas------------------Deformación rocas</a:t>
            </a:r>
          </a:p>
        </p:txBody>
      </p:sp>
      <p:pic>
        <p:nvPicPr>
          <p:cNvPr id="2050" name="Picture 2" descr="Resultado de imagen de deformacion de las roca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6396" y="2289027"/>
            <a:ext cx="7309553" cy="3648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8210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/>
          <p:cNvSpPr/>
          <p:nvPr/>
        </p:nvSpPr>
        <p:spPr>
          <a:xfrm>
            <a:off x="205740" y="1961426"/>
            <a:ext cx="8778240" cy="396094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sz="1350"/>
          </a:p>
        </p:txBody>
      </p:sp>
      <p:sp>
        <p:nvSpPr>
          <p:cNvPr id="4" name="Rectángulo 3"/>
          <p:cNvSpPr/>
          <p:nvPr/>
        </p:nvSpPr>
        <p:spPr>
          <a:xfrm>
            <a:off x="2410099" y="2209256"/>
            <a:ext cx="4320539" cy="439274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marL="257175" indent="-257175">
              <a:lnSpc>
                <a:spcPct val="115000"/>
              </a:lnSpc>
              <a:buFont typeface="+mj-lt"/>
              <a:buAutoNum type="arabicPeriod"/>
            </a:pPr>
            <a:r>
              <a:rPr lang="es-ES_tradnl" sz="405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Magmatismo</a:t>
            </a:r>
          </a:p>
          <a:p>
            <a:pPr marL="257175" indent="-257175">
              <a:lnSpc>
                <a:spcPct val="115000"/>
              </a:lnSpc>
              <a:buFont typeface="+mj-lt"/>
              <a:buAutoNum type="arabicPeriod"/>
            </a:pPr>
            <a:r>
              <a:rPr lang="es-ES_tradnl" sz="405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Metamorfismo</a:t>
            </a:r>
          </a:p>
          <a:p>
            <a:pPr marL="257175" indent="-257175">
              <a:lnSpc>
                <a:spcPct val="115000"/>
              </a:lnSpc>
              <a:buFont typeface="+mj-lt"/>
              <a:buAutoNum type="arabicPeriod"/>
            </a:pPr>
            <a:r>
              <a:rPr lang="es-ES_tradnl" sz="405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Deformaciones: 		pliegues/fallas</a:t>
            </a:r>
          </a:p>
          <a:p>
            <a:pPr marL="257175" indent="-257175">
              <a:lnSpc>
                <a:spcPct val="115000"/>
              </a:lnSpc>
              <a:buFont typeface="+mj-lt"/>
              <a:buAutoNum type="arabicPeriod"/>
            </a:pPr>
            <a:r>
              <a:rPr lang="es-ES_tradnl" sz="405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Terremotos</a:t>
            </a:r>
          </a:p>
        </p:txBody>
      </p:sp>
      <p:sp>
        <p:nvSpPr>
          <p:cNvPr id="5" name="Rectángulo 4"/>
          <p:cNvSpPr/>
          <p:nvPr/>
        </p:nvSpPr>
        <p:spPr>
          <a:xfrm>
            <a:off x="2897866" y="1217519"/>
            <a:ext cx="4459491" cy="80906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</a:pPr>
            <a:r>
              <a:rPr lang="es-ES_tradnl" sz="405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Principales procesos</a:t>
            </a:r>
          </a:p>
        </p:txBody>
      </p:sp>
    </p:spTree>
    <p:extLst>
      <p:ext uri="{BB962C8B-B14F-4D97-AF65-F5344CB8AC3E}">
        <p14:creationId xmlns:p14="http://schemas.microsoft.com/office/powerpoint/2010/main" val="1999405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836023" y="2832272"/>
            <a:ext cx="7011488" cy="173586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indent="337185">
              <a:lnSpc>
                <a:spcPct val="115000"/>
              </a:lnSpc>
            </a:pPr>
            <a:r>
              <a:rPr lang="es-ES_tradnl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-Dónde se da según T de P</a:t>
            </a:r>
          </a:p>
          <a:p>
            <a:pPr>
              <a:lnSpc>
                <a:spcPct val="115000"/>
              </a:lnSpc>
            </a:pPr>
            <a:r>
              <a:rPr lang="es-ES_tradnl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	-Dorsales-</a:t>
            </a:r>
            <a:r>
              <a:rPr lang="es-ES_tradnl" sz="2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Rifts</a:t>
            </a:r>
            <a:endParaRPr lang="es-ES_tradnl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es-ES_tradnl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	-Zonas de Subducción (CO-CO   CO-CC)</a:t>
            </a:r>
          </a:p>
          <a:p>
            <a:r>
              <a:rPr lang="es-ES_tradnl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	-Puntos calientes</a:t>
            </a:r>
            <a:endParaRPr lang="es-ES_tradnl" sz="2400" dirty="0"/>
          </a:p>
        </p:txBody>
      </p:sp>
      <p:sp>
        <p:nvSpPr>
          <p:cNvPr id="5" name="Rectángulo 4"/>
          <p:cNvSpPr/>
          <p:nvPr/>
        </p:nvSpPr>
        <p:spPr>
          <a:xfrm>
            <a:off x="904900" y="1433057"/>
            <a:ext cx="2949654" cy="623248"/>
          </a:xfrm>
          <a:prstGeom prst="rect">
            <a:avLst/>
          </a:prstGeom>
          <a:solidFill>
            <a:srgbClr val="FF0000"/>
          </a:solidFill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</a:pPr>
            <a:r>
              <a:rPr lang="es-ES_tradnl" sz="3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A. MAGMATISMO</a:t>
            </a:r>
          </a:p>
        </p:txBody>
      </p:sp>
    </p:spTree>
    <p:extLst>
      <p:ext uri="{BB962C8B-B14F-4D97-AF65-F5344CB8AC3E}">
        <p14:creationId xmlns:p14="http://schemas.microsoft.com/office/powerpoint/2010/main" val="3788848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File:&amp;Kcy;&amp;ocy;&amp;lcy;&amp;softcy;&amp;scy;&amp;kcy;&amp;acy;&amp;yacy; &amp;scy;&amp;vcy;&amp;iecy;&amp;rcy;&amp;khcy;&amp;gcy;&amp;lcy;&amp;ucy;&amp;bcy;&amp;ocy;&amp;kcy;&amp;acy;&amp;yacy; &amp;scy;&amp;kcy;&amp;vcy;&amp;acy;&amp;zhcy;&amp;icy;&amp;ncy;&amp;acy; crop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43306" y="2646011"/>
            <a:ext cx="4929222" cy="4211989"/>
          </a:xfrm>
          <a:prstGeom prst="rect">
            <a:avLst/>
          </a:prstGeom>
          <a:noFill/>
        </p:spPr>
      </p:pic>
      <p:sp>
        <p:nvSpPr>
          <p:cNvPr id="5" name="4 Rectángulo"/>
          <p:cNvSpPr/>
          <p:nvPr/>
        </p:nvSpPr>
        <p:spPr>
          <a:xfrm>
            <a:off x="214282" y="1071546"/>
            <a:ext cx="4572000" cy="310854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1400" dirty="0" smtClean="0"/>
              <a:t>is the result of a </a:t>
            </a:r>
            <a:r>
              <a:rPr lang="en-US" sz="1400" dirty="0" smtClean="0">
                <a:hlinkClick r:id="rId3" tooltip="Scientific drilling"/>
              </a:rPr>
              <a:t>scientific drilling</a:t>
            </a:r>
            <a:r>
              <a:rPr lang="en-US" sz="1400" dirty="0" smtClean="0"/>
              <a:t> project of the </a:t>
            </a:r>
            <a:r>
              <a:rPr lang="en-US" sz="1400" dirty="0" smtClean="0">
                <a:hlinkClick r:id="rId4" tooltip="Soviet Union"/>
              </a:rPr>
              <a:t>Soviet Union</a:t>
            </a:r>
            <a:r>
              <a:rPr lang="en-US" sz="1400" dirty="0" smtClean="0"/>
              <a:t> on the </a:t>
            </a:r>
            <a:r>
              <a:rPr lang="en-US" sz="1400" dirty="0" smtClean="0">
                <a:hlinkClick r:id="rId5" tooltip="Kola Peninsula"/>
              </a:rPr>
              <a:t>Kola Peninsula</a:t>
            </a:r>
            <a:r>
              <a:rPr lang="en-US" sz="1400" dirty="0" smtClean="0"/>
              <a:t>. The project attempted to drill as deep as possible into the </a:t>
            </a:r>
            <a:r>
              <a:rPr lang="en-US" sz="1400" dirty="0" smtClean="0">
                <a:hlinkClick r:id="rId6" tooltip="Crust (geology)"/>
              </a:rPr>
              <a:t>Earth's crust</a:t>
            </a:r>
            <a:r>
              <a:rPr lang="en-US" sz="1400" dirty="0" smtClean="0"/>
              <a:t>. Drilling began on 24 May 1970 using the </a:t>
            </a:r>
            <a:r>
              <a:rPr lang="en-US" sz="1400" i="1" dirty="0" smtClean="0">
                <a:hlinkClick r:id="rId7" tooltip="Uralmash-4E (page does not exist)"/>
              </a:rPr>
              <a:t>Uralmash-4E</a:t>
            </a:r>
            <a:r>
              <a:rPr lang="en-US" sz="1400" dirty="0" smtClean="0"/>
              <a:t>, and later the </a:t>
            </a:r>
            <a:r>
              <a:rPr lang="en-US" sz="1400" i="1" dirty="0" smtClean="0">
                <a:hlinkClick r:id="rId8" tooltip="Uralmash-15000 (page does not exist)"/>
              </a:rPr>
              <a:t>Uralmash-15000</a:t>
            </a:r>
            <a:r>
              <a:rPr lang="en-US" sz="1400" dirty="0" smtClean="0"/>
              <a:t> series drilling rig. A number of </a:t>
            </a:r>
            <a:r>
              <a:rPr lang="en-US" sz="1400" dirty="0" smtClean="0">
                <a:hlinkClick r:id="rId9" tooltip="Borehole"/>
              </a:rPr>
              <a:t>boreholes</a:t>
            </a:r>
            <a:r>
              <a:rPr lang="en-US" sz="1400" dirty="0" smtClean="0"/>
              <a:t> were drilled by branching from a central hole. The deepest, </a:t>
            </a:r>
            <a:r>
              <a:rPr lang="en-US" sz="1400" b="1" dirty="0" smtClean="0"/>
              <a:t>SG-3</a:t>
            </a:r>
            <a:r>
              <a:rPr lang="en-US" sz="1400" dirty="0" smtClean="0"/>
              <a:t>, reached 12,262 </a:t>
            </a:r>
            <a:r>
              <a:rPr lang="en-US" sz="1400" dirty="0" err="1" smtClean="0"/>
              <a:t>metres</a:t>
            </a:r>
            <a:r>
              <a:rPr lang="en-US" sz="1400" dirty="0" smtClean="0"/>
              <a:t> (40,230 ft) (2.21 leagues) in 1989, and is the deepest hole ever drilled, and the </a:t>
            </a:r>
            <a:r>
              <a:rPr lang="en-US" sz="1400" dirty="0" smtClean="0">
                <a:hlinkClick r:id="rId10" tooltip="Extreme points of Earth"/>
              </a:rPr>
              <a:t>deepest artificial point</a:t>
            </a:r>
            <a:r>
              <a:rPr lang="en-US" sz="1400" dirty="0" smtClean="0"/>
              <a:t> on Earth. For two decades it was also the world's longest borehole, in terms of </a:t>
            </a:r>
            <a:r>
              <a:rPr lang="en-US" sz="1400" dirty="0" smtClean="0">
                <a:hlinkClick r:id="rId11" tooltip="Measured depth"/>
              </a:rPr>
              <a:t>measured depth</a:t>
            </a:r>
            <a:r>
              <a:rPr lang="en-US" sz="1400" dirty="0" smtClean="0"/>
              <a:t> along the well bore, until surpassed in 2008 by 12,289 m (40,318 ft) long </a:t>
            </a:r>
            <a:r>
              <a:rPr lang="en-US" sz="1400" dirty="0" smtClean="0">
                <a:hlinkClick r:id="rId12" tooltip="Al Shaheen oil field"/>
              </a:rPr>
              <a:t>Al </a:t>
            </a:r>
            <a:r>
              <a:rPr lang="en-US" sz="1400" dirty="0" err="1" smtClean="0">
                <a:hlinkClick r:id="rId12" tooltip="Al Shaheen oil field"/>
              </a:rPr>
              <a:t>Shaheen</a:t>
            </a:r>
            <a:r>
              <a:rPr lang="en-US" sz="1400" dirty="0" smtClean="0">
                <a:hlinkClick r:id="rId12" tooltip="Al Shaheen oil field"/>
              </a:rPr>
              <a:t> oil well</a:t>
            </a:r>
            <a:r>
              <a:rPr lang="en-US" sz="1400" dirty="0" smtClean="0"/>
              <a:t> in </a:t>
            </a:r>
            <a:r>
              <a:rPr lang="en-US" sz="1400" dirty="0" smtClean="0">
                <a:hlinkClick r:id="rId13" tooltip="Qatar"/>
              </a:rPr>
              <a:t>Qatar</a:t>
            </a:r>
            <a:r>
              <a:rPr lang="en-US" sz="1400" dirty="0" smtClean="0"/>
              <a:t>, and in 2011 by 12,345 </a:t>
            </a:r>
            <a:r>
              <a:rPr lang="en-US" sz="1400" dirty="0" err="1" smtClean="0"/>
              <a:t>metres</a:t>
            </a:r>
            <a:r>
              <a:rPr lang="en-US" sz="1400" dirty="0" smtClean="0"/>
              <a:t> long </a:t>
            </a:r>
            <a:r>
              <a:rPr lang="en-US" sz="1400" dirty="0" smtClean="0">
                <a:hlinkClick r:id="rId14" tooltip="Sakhalin-I"/>
              </a:rPr>
              <a:t>Sakhalin-I</a:t>
            </a:r>
            <a:r>
              <a:rPr lang="en-US" sz="1400" dirty="0" smtClean="0"/>
              <a:t> </a:t>
            </a:r>
            <a:r>
              <a:rPr lang="en-US" sz="1400" dirty="0" err="1" smtClean="0"/>
              <a:t>Odoptu</a:t>
            </a:r>
            <a:r>
              <a:rPr lang="en-US" sz="1400" dirty="0" smtClean="0"/>
              <a:t> OP-11 Well (offshore the Russian island </a:t>
            </a:r>
            <a:r>
              <a:rPr lang="en-US" sz="1400" dirty="0" smtClean="0">
                <a:hlinkClick r:id="rId15" tooltip="Sakhalin"/>
              </a:rPr>
              <a:t>Sakhalin</a:t>
            </a:r>
            <a:r>
              <a:rPr lang="en-US" sz="1400" dirty="0" smtClean="0"/>
              <a:t>).</a:t>
            </a:r>
            <a:endParaRPr lang="es-ES" sz="1400" dirty="0"/>
          </a:p>
        </p:txBody>
      </p:sp>
      <p:pic>
        <p:nvPicPr>
          <p:cNvPr id="18436" name="Picture 4" descr="http://2.bp.blogspot.com/_IP-xhn2P2rQ/SXnJBEpaMvI/AAAAAAAAAgY/bHLiYNDN1-U/s400/agujero02yb9.jpg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5334000" y="0"/>
            <a:ext cx="3810000" cy="2857500"/>
          </a:xfrm>
          <a:prstGeom prst="rect">
            <a:avLst/>
          </a:prstGeom>
          <a:noFill/>
        </p:spPr>
      </p:pic>
      <p:sp>
        <p:nvSpPr>
          <p:cNvPr id="6" name="5 Rectángulo"/>
          <p:cNvSpPr/>
          <p:nvPr/>
        </p:nvSpPr>
        <p:spPr>
          <a:xfrm>
            <a:off x="857224" y="357166"/>
            <a:ext cx="3056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The </a:t>
            </a:r>
            <a:r>
              <a:rPr lang="en-US" b="1" dirty="0" smtClean="0"/>
              <a:t>Kola </a:t>
            </a:r>
            <a:r>
              <a:rPr lang="en-US" b="1" dirty="0" err="1" smtClean="0"/>
              <a:t>Superdeep</a:t>
            </a:r>
            <a:r>
              <a:rPr lang="en-US" b="1" dirty="0" smtClean="0"/>
              <a:t> Borehole</a:t>
            </a:r>
            <a:r>
              <a:rPr lang="en-US" dirty="0" smtClean="0"/>
              <a:t> </a:t>
            </a:r>
            <a:endParaRPr lang="es-ES" dirty="0"/>
          </a:p>
        </p:txBody>
      </p:sp>
      <p:sp>
        <p:nvSpPr>
          <p:cNvPr id="7" name="6 CuadroTexto"/>
          <p:cNvSpPr txBox="1"/>
          <p:nvPr/>
        </p:nvSpPr>
        <p:spPr>
          <a:xfrm>
            <a:off x="4000496" y="214290"/>
            <a:ext cx="1101199" cy="369332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s-ES" dirty="0" smtClean="0"/>
              <a:t>SONDEOS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1218953" y="2256017"/>
            <a:ext cx="1518173" cy="38087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</a:pPr>
            <a:r>
              <a:rPr lang="es-ES_tradnl" sz="3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Dorsales</a:t>
            </a:r>
          </a:p>
          <a:p>
            <a:pPr>
              <a:lnSpc>
                <a:spcPct val="115000"/>
              </a:lnSpc>
            </a:pPr>
            <a:endParaRPr lang="es-ES_tradnl" sz="3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endParaRPr lang="es-ES_tradnl" sz="3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endParaRPr lang="es-ES_tradnl" sz="3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endParaRPr lang="es-ES_tradnl" sz="3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endParaRPr lang="es-ES_tradnl" sz="3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es-ES_tradnl" sz="30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Rifts</a:t>
            </a:r>
            <a:endParaRPr lang="es-ES_tradnl" sz="3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 descr="Resultado de imagen de rifts geologi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8971" y="2537927"/>
            <a:ext cx="5050631" cy="3221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Imagen relaciona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8977" y="857250"/>
            <a:ext cx="5000625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7620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1779986" y="1305694"/>
            <a:ext cx="3667351" cy="517065"/>
          </a:xfrm>
          <a:prstGeom prst="rect">
            <a:avLst/>
          </a:prstGeom>
          <a:solidFill>
            <a:srgbClr val="92D050"/>
          </a:solidFill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</a:pPr>
            <a:r>
              <a:rPr lang="es-ES_tradnl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Zonas de Subducción CO-CC</a:t>
            </a:r>
          </a:p>
        </p:txBody>
      </p:sp>
      <p:pic>
        <p:nvPicPr>
          <p:cNvPr id="2050" name="Picture 2" descr="Resultado de imagen de subducc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397" y="2097529"/>
            <a:ext cx="5143500" cy="3681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7342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1779986" y="1305694"/>
            <a:ext cx="3659335" cy="517065"/>
          </a:xfrm>
          <a:prstGeom prst="rect">
            <a:avLst/>
          </a:prstGeom>
          <a:solidFill>
            <a:srgbClr val="92D050"/>
          </a:solidFill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</a:pPr>
            <a:r>
              <a:rPr lang="es-ES_tradnl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Zonas de Subducción CO-C0</a:t>
            </a:r>
          </a:p>
        </p:txBody>
      </p:sp>
      <p:pic>
        <p:nvPicPr>
          <p:cNvPr id="3074" name="Picture 2" descr="Resultado de imagen de subducc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394" y="2062060"/>
            <a:ext cx="7112906" cy="326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6308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Resultado de imagen de puntos calientes geologi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669" y="2201568"/>
            <a:ext cx="7593671" cy="3799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ángulo 4"/>
          <p:cNvSpPr/>
          <p:nvPr/>
        </p:nvSpPr>
        <p:spPr>
          <a:xfrm>
            <a:off x="2304032" y="1350667"/>
            <a:ext cx="3614579" cy="71558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es-ES_tradnl" sz="405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Puntos calientes</a:t>
            </a:r>
            <a:endParaRPr lang="es-ES_tradnl" sz="4050" dirty="0"/>
          </a:p>
        </p:txBody>
      </p:sp>
    </p:spTree>
    <p:extLst>
      <p:ext uri="{BB962C8B-B14F-4D97-AF65-F5344CB8AC3E}">
        <p14:creationId xmlns:p14="http://schemas.microsoft.com/office/powerpoint/2010/main" val="1777117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2304032" y="1350667"/>
            <a:ext cx="3614579" cy="71558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es-ES_tradnl" sz="405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Puntos calientes</a:t>
            </a:r>
            <a:endParaRPr lang="es-ES_tradnl" sz="4050" dirty="0"/>
          </a:p>
        </p:txBody>
      </p:sp>
      <p:pic>
        <p:nvPicPr>
          <p:cNvPr id="4098" name="Picture 2" descr="Resultado de imagen de puntos calientes geologi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001" y="2688260"/>
            <a:ext cx="8499671" cy="3116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0838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Resultado de imagen de plutonism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2123" y="2573362"/>
            <a:ext cx="5201763" cy="3427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ángulo 3"/>
          <p:cNvSpPr/>
          <p:nvPr/>
        </p:nvSpPr>
        <p:spPr>
          <a:xfrm>
            <a:off x="434340" y="1033609"/>
            <a:ext cx="8020594" cy="213635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indent="337185" algn="ctr">
              <a:lnSpc>
                <a:spcPct val="115000"/>
              </a:lnSpc>
            </a:pPr>
            <a:r>
              <a:rPr lang="es-ES_tradnl" sz="21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Tipos de rocas magmáticas o ígneas</a:t>
            </a:r>
          </a:p>
          <a:p>
            <a:pPr>
              <a:lnSpc>
                <a:spcPct val="115000"/>
              </a:lnSpc>
            </a:pPr>
            <a:r>
              <a:rPr lang="es-ES_tradnl" sz="135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1. Plutónicas</a:t>
            </a:r>
          </a:p>
          <a:p>
            <a:pPr>
              <a:lnSpc>
                <a:spcPct val="115000"/>
              </a:lnSpc>
            </a:pPr>
            <a:r>
              <a:rPr lang="es-ES_tradnl" sz="135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	Concepto</a:t>
            </a:r>
            <a:r>
              <a:rPr lang="es-ES" sz="135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	</a:t>
            </a:r>
            <a:r>
              <a:rPr lang="es-ES" sz="135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Cuando el magma solidifica o consolida a gran profundidad</a:t>
            </a:r>
          </a:p>
          <a:p>
            <a:pPr>
              <a:lnSpc>
                <a:spcPct val="115000"/>
              </a:lnSpc>
            </a:pPr>
            <a:endParaRPr lang="es-ES_tradnl" sz="135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es-ES_tradnl" sz="135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	Característica</a:t>
            </a:r>
            <a:r>
              <a:rPr lang="es-ES" sz="135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es-ES" sz="135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Texturas en que los granos minerales son visibles</a:t>
            </a:r>
          </a:p>
          <a:p>
            <a:pPr>
              <a:lnSpc>
                <a:spcPct val="115000"/>
              </a:lnSpc>
            </a:pPr>
            <a:r>
              <a:rPr lang="es-ES" sz="135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			Solidifican lentamente</a:t>
            </a:r>
            <a:endParaRPr lang="es-ES_tradnl" sz="135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es-ES_tradnl" sz="135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	Ejemplo</a:t>
            </a:r>
            <a:r>
              <a:rPr lang="es-ES" sz="135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	</a:t>
            </a:r>
            <a:r>
              <a:rPr lang="es-ES" sz="135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Granito</a:t>
            </a:r>
          </a:p>
          <a:p>
            <a:pPr>
              <a:lnSpc>
                <a:spcPct val="115000"/>
              </a:lnSpc>
            </a:pPr>
            <a:r>
              <a:rPr lang="es-ES" sz="135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			Peridotita</a:t>
            </a:r>
            <a:endParaRPr lang="es-ES_tradnl" sz="135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148" name="Picture 4" descr="Resultado de imagen de plutonism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2753" y="3266509"/>
            <a:ext cx="3979069" cy="2614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8999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Resultado de imagen de plutonism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670" y="2181511"/>
            <a:ext cx="6765846" cy="3936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ángulo 3"/>
          <p:cNvSpPr/>
          <p:nvPr/>
        </p:nvSpPr>
        <p:spPr>
          <a:xfrm>
            <a:off x="672997" y="980678"/>
            <a:ext cx="8098825" cy="152580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es-ES_tradnl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2.Volcánicas</a:t>
            </a:r>
          </a:p>
          <a:p>
            <a:pPr>
              <a:lnSpc>
                <a:spcPct val="115000"/>
              </a:lnSpc>
            </a:pPr>
            <a:r>
              <a:rPr lang="es-ES_tradnl" sz="135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Concepto        	</a:t>
            </a:r>
            <a:r>
              <a:rPr lang="es-ES" sz="135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Cuando el magma enfría y consolida en la superficie o próximo a ésta</a:t>
            </a:r>
            <a:endParaRPr lang="es-ES_tradnl" sz="135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es-ES_tradnl" sz="135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Características	</a:t>
            </a:r>
            <a:r>
              <a:rPr lang="es-ES" sz="135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Texturas poco visibles (vítreas o cristalinas)</a:t>
            </a:r>
            <a:endParaRPr lang="es-ES_tradnl" sz="135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es-ES_tradnl" sz="135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Productos volcánicos</a:t>
            </a:r>
          </a:p>
          <a:p>
            <a:pPr>
              <a:lnSpc>
                <a:spcPct val="115000"/>
              </a:lnSpc>
            </a:pPr>
            <a:r>
              <a:rPr lang="es-ES_tradnl" sz="135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Elementos de un volcán</a:t>
            </a:r>
          </a:p>
        </p:txBody>
      </p:sp>
    </p:spTree>
    <p:extLst>
      <p:ext uri="{BB962C8B-B14F-4D97-AF65-F5344CB8AC3E}">
        <p14:creationId xmlns:p14="http://schemas.microsoft.com/office/powerpoint/2010/main" val="170386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Imagen relacionad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994" y="1019770"/>
            <a:ext cx="7569994" cy="4980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ángulo 3"/>
          <p:cNvSpPr/>
          <p:nvPr/>
        </p:nvSpPr>
        <p:spPr>
          <a:xfrm>
            <a:off x="452375" y="1344622"/>
            <a:ext cx="3663616" cy="415498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r>
              <a:rPr lang="es-ES_tradnl" sz="2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Productos volcánicos</a:t>
            </a:r>
            <a:endParaRPr lang="es-ES_tradnl" sz="2100" dirty="0"/>
          </a:p>
        </p:txBody>
      </p:sp>
    </p:spTree>
    <p:extLst>
      <p:ext uri="{BB962C8B-B14F-4D97-AF65-F5344CB8AC3E}">
        <p14:creationId xmlns:p14="http://schemas.microsoft.com/office/powerpoint/2010/main" val="3330445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1948278" y="1125397"/>
            <a:ext cx="4892301" cy="6232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</a:pPr>
            <a:r>
              <a:rPr lang="es-ES_tradnl" sz="30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Elementos de un volcán</a:t>
            </a:r>
          </a:p>
        </p:txBody>
      </p:sp>
      <p:pic>
        <p:nvPicPr>
          <p:cNvPr id="9218" name="Picture 2" descr="Imagen relacionad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3051" y="1943971"/>
            <a:ext cx="6006236" cy="3816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5642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Resultado de imagen de metamorfism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123" y="1367352"/>
            <a:ext cx="6864149" cy="4431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ángulo 3"/>
          <p:cNvSpPr/>
          <p:nvPr/>
        </p:nvSpPr>
        <p:spPr>
          <a:xfrm>
            <a:off x="3148919" y="1961550"/>
            <a:ext cx="1854482" cy="369332"/>
          </a:xfrm>
          <a:prstGeom prst="rect">
            <a:avLst/>
          </a:prstGeom>
          <a:solidFill>
            <a:schemeClr val="bg2"/>
          </a:solidFill>
        </p:spPr>
        <p:txBody>
          <a:bodyPr wrap="none">
            <a:spAutoFit/>
          </a:bodyPr>
          <a:lstStyle/>
          <a:p>
            <a:r>
              <a:rPr lang="es-ES_tradnl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METAMORFISMO</a:t>
            </a:r>
            <a:endParaRPr lang="es-ES_tradnl" b="1" dirty="0"/>
          </a:p>
        </p:txBody>
      </p:sp>
      <p:sp>
        <p:nvSpPr>
          <p:cNvPr id="7" name="Rectángulo 6"/>
          <p:cNvSpPr/>
          <p:nvPr/>
        </p:nvSpPr>
        <p:spPr>
          <a:xfrm>
            <a:off x="1361529" y="1961550"/>
            <a:ext cx="1726114" cy="3693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es-ES_tradnl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ROCA ORIGINAL</a:t>
            </a:r>
            <a:endParaRPr lang="es-ES_tradnl" b="1" dirty="0"/>
          </a:p>
        </p:txBody>
      </p:sp>
    </p:spTree>
    <p:extLst>
      <p:ext uri="{BB962C8B-B14F-4D97-AF65-F5344CB8AC3E}">
        <p14:creationId xmlns:p14="http://schemas.microsoft.com/office/powerpoint/2010/main" val="3562388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428736"/>
            <a:ext cx="6555603" cy="5219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5 CuadroTexto"/>
          <p:cNvSpPr txBox="1"/>
          <p:nvPr/>
        </p:nvSpPr>
        <p:spPr>
          <a:xfrm>
            <a:off x="642910" y="142852"/>
            <a:ext cx="2214578" cy="646331"/>
          </a:xfrm>
          <a:prstGeom prst="rect">
            <a:avLst/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S" dirty="0" smtClean="0"/>
              <a:t>ROCAS </a:t>
            </a:r>
          </a:p>
          <a:p>
            <a:pPr algn="ctr"/>
            <a:r>
              <a:rPr lang="es-ES" dirty="0" smtClean="0"/>
              <a:t>VOLCÁNICAS</a:t>
            </a:r>
            <a:endParaRPr lang="es-ES" dirty="0"/>
          </a:p>
        </p:txBody>
      </p:sp>
      <p:sp>
        <p:nvSpPr>
          <p:cNvPr id="7" name="6 CuadroTexto"/>
          <p:cNvSpPr txBox="1"/>
          <p:nvPr/>
        </p:nvSpPr>
        <p:spPr>
          <a:xfrm>
            <a:off x="3643306" y="357166"/>
            <a:ext cx="3964611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ES" sz="1600" dirty="0" smtClean="0"/>
              <a:t>Materiales procedentes de la corteza inferior </a:t>
            </a:r>
          </a:p>
          <a:p>
            <a:r>
              <a:rPr lang="es-ES" sz="1600" dirty="0" smtClean="0"/>
              <a:t>y  parte superior del Manto Superior</a:t>
            </a:r>
            <a:endParaRPr lang="es-ES" sz="1600" dirty="0"/>
          </a:p>
        </p:txBody>
      </p:sp>
      <p:sp>
        <p:nvSpPr>
          <p:cNvPr id="8" name="7 CuadroTexto"/>
          <p:cNvSpPr txBox="1"/>
          <p:nvPr/>
        </p:nvSpPr>
        <p:spPr>
          <a:xfrm>
            <a:off x="571472" y="928670"/>
            <a:ext cx="3743076" cy="5232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s-ES" sz="1400" dirty="0" smtClean="0"/>
              <a:t>Poca profundidad</a:t>
            </a:r>
          </a:p>
          <a:p>
            <a:r>
              <a:rPr lang="es-ES" sz="1400" dirty="0" smtClean="0"/>
              <a:t>Proceden de la fusión parcial de rocas originarias</a:t>
            </a:r>
            <a:endParaRPr lang="es-ES" sz="1400" dirty="0"/>
          </a:p>
        </p:txBody>
      </p:sp>
      <p:sp>
        <p:nvSpPr>
          <p:cNvPr id="9" name="8 CuadroTexto"/>
          <p:cNvSpPr txBox="1"/>
          <p:nvPr/>
        </p:nvSpPr>
        <p:spPr>
          <a:xfrm>
            <a:off x="5500662" y="1071546"/>
            <a:ext cx="3643338" cy="830997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s-ES" sz="1600" dirty="0" smtClean="0"/>
              <a:t>Excepcionalmente presentan inclusiones </a:t>
            </a:r>
          </a:p>
          <a:p>
            <a:r>
              <a:rPr lang="es-ES" sz="1600" dirty="0" smtClean="0"/>
              <a:t>de fragmentos del interior</a:t>
            </a:r>
          </a:p>
          <a:p>
            <a:r>
              <a:rPr lang="es-ES" sz="1600" dirty="0" smtClean="0"/>
              <a:t>que sería un buen material de estudio</a:t>
            </a:r>
            <a:endParaRPr lang="es-E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Resultado de imagen de TIPOS DE metamorfism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323" y="2549608"/>
            <a:ext cx="6495660" cy="3642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ángulo 3"/>
          <p:cNvSpPr/>
          <p:nvPr/>
        </p:nvSpPr>
        <p:spPr>
          <a:xfrm>
            <a:off x="1006676" y="1227755"/>
            <a:ext cx="3896131" cy="517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37185" algn="ctr">
              <a:lnSpc>
                <a:spcPct val="115000"/>
              </a:lnSpc>
            </a:pPr>
            <a:r>
              <a:rPr lang="es-ES_tradnl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Tipos de METAMORFISMO</a:t>
            </a:r>
          </a:p>
        </p:txBody>
      </p:sp>
      <p:pic>
        <p:nvPicPr>
          <p:cNvPr id="11268" name="Picture 4" descr="Resultado de imagen de  metamorfism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3627" y="1211590"/>
            <a:ext cx="3475836" cy="240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0547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Principales rocas metamórficas</a:t>
            </a: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956820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ages1.wikia.nocookie.net/__cb20080914071844/ceramica/images/3/3c/Esfuerzo-deformacion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03712" y="1500156"/>
            <a:ext cx="6157998" cy="4500594"/>
          </a:xfrm>
          <a:prstGeom prst="rect">
            <a:avLst/>
          </a:prstGeom>
          <a:noFill/>
        </p:spPr>
      </p:pic>
      <p:sp>
        <p:nvSpPr>
          <p:cNvPr id="4" name="3 CuadroTexto"/>
          <p:cNvSpPr txBox="1"/>
          <p:nvPr/>
        </p:nvSpPr>
        <p:spPr>
          <a:xfrm>
            <a:off x="2536017" y="1125126"/>
            <a:ext cx="3162725" cy="461665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s-ES" sz="2400" b="1" dirty="0"/>
              <a:t>esfuerzo / deformación</a:t>
            </a:r>
          </a:p>
        </p:txBody>
      </p:sp>
    </p:spTree>
    <p:extLst>
      <p:ext uri="{BB962C8B-B14F-4D97-AF65-F5344CB8AC3E}">
        <p14:creationId xmlns:p14="http://schemas.microsoft.com/office/powerpoint/2010/main" val="3872979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03713" y="2518167"/>
            <a:ext cx="6479381" cy="27074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3 CuadroTexto"/>
          <p:cNvSpPr txBox="1"/>
          <p:nvPr/>
        </p:nvSpPr>
        <p:spPr>
          <a:xfrm>
            <a:off x="1518025" y="1071547"/>
            <a:ext cx="6049926" cy="50783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ES" sz="1350" b="1" dirty="0">
                <a:solidFill>
                  <a:srgbClr val="FF0000"/>
                </a:solidFill>
              </a:rPr>
              <a:t>Pliegue</a:t>
            </a:r>
            <a:r>
              <a:rPr lang="es-ES" sz="1350" dirty="0"/>
              <a:t>: deformación –dúctil-de las rocas que implican un comportamiento plástico</a:t>
            </a:r>
          </a:p>
          <a:p>
            <a:r>
              <a:rPr lang="es-ES" sz="1350" dirty="0"/>
              <a:t>al ser  sometidas a esfuerzos.</a:t>
            </a:r>
          </a:p>
        </p:txBody>
      </p:sp>
    </p:spTree>
    <p:extLst>
      <p:ext uri="{BB962C8B-B14F-4D97-AF65-F5344CB8AC3E}">
        <p14:creationId xmlns:p14="http://schemas.microsoft.com/office/powerpoint/2010/main" val="3667418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1" y="1878806"/>
            <a:ext cx="6936581" cy="310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Rectángulo"/>
          <p:cNvSpPr/>
          <p:nvPr/>
        </p:nvSpPr>
        <p:spPr>
          <a:xfrm>
            <a:off x="2428861" y="1125125"/>
            <a:ext cx="1805302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s-ES" dirty="0"/>
              <a:t>Tipos de pliegues</a:t>
            </a:r>
          </a:p>
        </p:txBody>
      </p:sp>
    </p:spTree>
    <p:extLst>
      <p:ext uri="{BB962C8B-B14F-4D97-AF65-F5344CB8AC3E}">
        <p14:creationId xmlns:p14="http://schemas.microsoft.com/office/powerpoint/2010/main" val="1473059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recursostic.educacion.es/ciencias/biosfera/web/alumno/4ESO/MedioNatural2/imagenes/esqplieg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10868" y="1232283"/>
            <a:ext cx="3696917" cy="3268978"/>
          </a:xfrm>
          <a:prstGeom prst="rect">
            <a:avLst/>
          </a:prstGeom>
          <a:noFill/>
        </p:spPr>
      </p:pic>
      <p:pic>
        <p:nvPicPr>
          <p:cNvPr id="1028" name="Picture 4" descr="http://www.kalipedia.com/kalipediamedia/cienciasnaturales/media/200704/17/tierrayuniverso/20070417klpcnatun_141.Ees.SCO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21902" y="4018363"/>
            <a:ext cx="3964781" cy="1778795"/>
          </a:xfrm>
          <a:prstGeom prst="rect">
            <a:avLst/>
          </a:prstGeom>
          <a:noFill/>
        </p:spPr>
      </p:pic>
      <p:sp>
        <p:nvSpPr>
          <p:cNvPr id="6" name="5 Rectángulo"/>
          <p:cNvSpPr/>
          <p:nvPr/>
        </p:nvSpPr>
        <p:spPr>
          <a:xfrm>
            <a:off x="1571604" y="1017968"/>
            <a:ext cx="6322263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050" dirty="0"/>
              <a:t>http://recursostic.educacion.es/ciencias/biosfera/web/alumno/4ESO/MedioNatural2/contenido1.htm</a:t>
            </a:r>
          </a:p>
        </p:txBody>
      </p:sp>
      <p:sp>
        <p:nvSpPr>
          <p:cNvPr id="5" name="4 CuadroTexto"/>
          <p:cNvSpPr txBox="1"/>
          <p:nvPr/>
        </p:nvSpPr>
        <p:spPr>
          <a:xfrm>
            <a:off x="5429257" y="1607331"/>
            <a:ext cx="2168671" cy="300082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s-ES" sz="1350" dirty="0"/>
              <a:t>ELEMENTOS DE UN PLIEGUE</a:t>
            </a:r>
          </a:p>
        </p:txBody>
      </p:sp>
    </p:spTree>
    <p:extLst>
      <p:ext uri="{BB962C8B-B14F-4D97-AF65-F5344CB8AC3E}">
        <p14:creationId xmlns:p14="http://schemas.microsoft.com/office/powerpoint/2010/main" val="2972154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educandonaturaleza.files.wordpress.com/2012/01/foto-pliegu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7768" y="836712"/>
            <a:ext cx="8484099" cy="496855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13698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2.uah.es/jose_f_garcia_hidalgo/PIDs/imagenes/pid2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560" y="498852"/>
            <a:ext cx="8131331" cy="60985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54354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parquesnaturales.consumer.es/fotografias/uploaded/2011/09/05/035965300131525143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519" y="548680"/>
            <a:ext cx="8793723" cy="525658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77599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upload.wikimedia.org/wikipedia/commons/thumb/e/e4/Diaclasas_en_dolom%C3%ADas_esquema.jpg/290px-Diaclasas_en_dolom%C3%ADas_esquem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6" y="2972660"/>
            <a:ext cx="3458025" cy="2599481"/>
          </a:xfrm>
          <a:prstGeom prst="rect">
            <a:avLst/>
          </a:prstGeom>
          <a:noFill/>
        </p:spPr>
      </p:pic>
      <p:pic>
        <p:nvPicPr>
          <p:cNvPr id="9226" name="Picture 10" descr="http://www.simulacionessanitarias.com/photos/productos/producto_395/img_Prod395_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1500174"/>
            <a:ext cx="3053975" cy="3053975"/>
          </a:xfrm>
          <a:prstGeom prst="rect">
            <a:avLst/>
          </a:prstGeom>
          <a:noFill/>
        </p:spPr>
      </p:pic>
      <p:sp>
        <p:nvSpPr>
          <p:cNvPr id="7" name="6 Rectángulo"/>
          <p:cNvSpPr/>
          <p:nvPr/>
        </p:nvSpPr>
        <p:spPr>
          <a:xfrm>
            <a:off x="4036215" y="1178704"/>
            <a:ext cx="1327608" cy="461665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s-ES" sz="2400" dirty="0"/>
              <a:t>Diaclasas</a:t>
            </a:r>
          </a:p>
        </p:txBody>
      </p:sp>
    </p:spTree>
    <p:extLst>
      <p:ext uri="{BB962C8B-B14F-4D97-AF65-F5344CB8AC3E}">
        <p14:creationId xmlns:p14="http://schemas.microsoft.com/office/powerpoint/2010/main" val="4039301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laalianzadegaia.com/images/Peridotitas-y-marmol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071546"/>
            <a:ext cx="7706872" cy="5143536"/>
          </a:xfrm>
          <a:prstGeom prst="rect">
            <a:avLst/>
          </a:prstGeom>
          <a:noFill/>
        </p:spPr>
      </p:pic>
      <p:pic>
        <p:nvPicPr>
          <p:cNvPr id="2052" name="Picture 4" descr="http://www.veezzle.com/photos/images/Peridotitas-serpentinizadas-Ronda-Mlaga-Espaa-01-32373231323725f9dde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43702" y="4929198"/>
            <a:ext cx="2357454" cy="1769380"/>
          </a:xfrm>
          <a:prstGeom prst="rect">
            <a:avLst/>
          </a:prstGeom>
          <a:solidFill>
            <a:srgbClr val="92D050"/>
          </a:solidFill>
        </p:spPr>
      </p:pic>
      <p:pic>
        <p:nvPicPr>
          <p:cNvPr id="2054" name="Picture 6" descr="http://sciunt.files.wordpress.com/2010/12/mapa_diamantes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0694" y="0"/>
            <a:ext cx="3357586" cy="3349064"/>
          </a:xfrm>
          <a:prstGeom prst="rect">
            <a:avLst/>
          </a:prstGeom>
          <a:noFill/>
        </p:spPr>
      </p:pic>
      <p:sp>
        <p:nvSpPr>
          <p:cNvPr id="7" name="6 CuadroTexto"/>
          <p:cNvSpPr txBox="1"/>
          <p:nvPr/>
        </p:nvSpPr>
        <p:spPr>
          <a:xfrm>
            <a:off x="857224" y="285728"/>
            <a:ext cx="3820854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ES" b="1" dirty="0" smtClean="0"/>
              <a:t>LAS PERIDOTITAS DE SIERRA BERMEJA</a:t>
            </a:r>
            <a:endParaRPr lang="es-E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2093" y="2996952"/>
            <a:ext cx="8103480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Rectángulo"/>
          <p:cNvSpPr/>
          <p:nvPr/>
        </p:nvSpPr>
        <p:spPr>
          <a:xfrm>
            <a:off x="1004202" y="591911"/>
            <a:ext cx="873701" cy="461665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s-ES" sz="2400" dirty="0"/>
              <a:t>Fallas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1839497" y="1875223"/>
            <a:ext cx="5473165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350" dirty="0"/>
              <a:t>Deformación frágil en que hay desplazamiento paralelo al plano de fractura</a:t>
            </a:r>
          </a:p>
        </p:txBody>
      </p:sp>
    </p:spTree>
    <p:extLst>
      <p:ext uri="{BB962C8B-B14F-4D97-AF65-F5344CB8AC3E}">
        <p14:creationId xmlns:p14="http://schemas.microsoft.com/office/powerpoint/2010/main" val="2426381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600" y="2348880"/>
            <a:ext cx="7791704" cy="36027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CuadroTexto"/>
          <p:cNvSpPr txBox="1"/>
          <p:nvPr/>
        </p:nvSpPr>
        <p:spPr>
          <a:xfrm>
            <a:off x="1835975" y="1559479"/>
            <a:ext cx="1834325" cy="415498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s-ES" sz="2100" dirty="0"/>
              <a:t>Tipos de fallas</a:t>
            </a:r>
          </a:p>
        </p:txBody>
      </p:sp>
    </p:spTree>
    <p:extLst>
      <p:ext uri="{BB962C8B-B14F-4D97-AF65-F5344CB8AC3E}">
        <p14:creationId xmlns:p14="http://schemas.microsoft.com/office/powerpoint/2010/main" val="3049901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www.adurcal.com/enlaces/cultura/cultu/fal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10869" y="964389"/>
            <a:ext cx="5465007" cy="3786416"/>
          </a:xfrm>
          <a:prstGeom prst="rect">
            <a:avLst/>
          </a:prstGeom>
          <a:noFill/>
        </p:spPr>
      </p:pic>
      <p:pic>
        <p:nvPicPr>
          <p:cNvPr id="23556" name="Picture 4" descr="http://4.bp.blogspot.com/-BMzA6LqErgA/UQ664tarDSI/AAAAAAAAQ_c/LC0hTyIhPZs/s320/P203022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36413" y="4071943"/>
            <a:ext cx="2286000" cy="17145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81283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1601670" y="1135855"/>
            <a:ext cx="30898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2400" b="1" dirty="0"/>
              <a:t>Terremotos y tsunamis</a:t>
            </a:r>
          </a:p>
        </p:txBody>
      </p:sp>
      <p:pic>
        <p:nvPicPr>
          <p:cNvPr id="5122" name="Picture 2" descr="Resultado de imagen de terremotos y tsunami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1670" y="1562010"/>
            <a:ext cx="6045311" cy="4361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7049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CuadroTexto"/>
          <p:cNvSpPr txBox="1"/>
          <p:nvPr/>
        </p:nvSpPr>
        <p:spPr>
          <a:xfrm>
            <a:off x="5482835" y="2303852"/>
            <a:ext cx="1982017" cy="92333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none" rtlCol="0">
            <a:spAutoFit/>
          </a:bodyPr>
          <a:lstStyle/>
          <a:p>
            <a:r>
              <a:rPr lang="es-ES" sz="1350" dirty="0" err="1"/>
              <a:t>Erupcionas</a:t>
            </a:r>
            <a:r>
              <a:rPr lang="es-ES" sz="1350" dirty="0"/>
              <a:t> volcánicas</a:t>
            </a:r>
          </a:p>
          <a:p>
            <a:r>
              <a:rPr lang="es-ES" sz="1350" dirty="0"/>
              <a:t>Explosiones</a:t>
            </a:r>
          </a:p>
          <a:p>
            <a:r>
              <a:rPr lang="es-ES" sz="1350" dirty="0"/>
              <a:t>Hundimiento de cavernas</a:t>
            </a:r>
          </a:p>
          <a:p>
            <a:r>
              <a:rPr lang="es-ES" sz="1350" dirty="0"/>
              <a:t>Dinámica de placas</a:t>
            </a:r>
          </a:p>
        </p:txBody>
      </p:sp>
      <p:cxnSp>
        <p:nvCxnSpPr>
          <p:cNvPr id="11" name="10 Conector recto de flecha"/>
          <p:cNvCxnSpPr/>
          <p:nvPr/>
        </p:nvCxnSpPr>
        <p:spPr>
          <a:xfrm flipV="1">
            <a:off x="4839892" y="2678901"/>
            <a:ext cx="696521" cy="107157"/>
          </a:xfrm>
          <a:prstGeom prst="straightConnector1">
            <a:avLst/>
          </a:prstGeom>
          <a:ln w="476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15 Conector recto de flecha"/>
          <p:cNvCxnSpPr/>
          <p:nvPr/>
        </p:nvCxnSpPr>
        <p:spPr>
          <a:xfrm>
            <a:off x="4726872" y="2817401"/>
            <a:ext cx="755963" cy="22236"/>
          </a:xfrm>
          <a:prstGeom prst="straightConnector1">
            <a:avLst/>
          </a:prstGeom>
          <a:ln w="476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17 Conector recto de flecha"/>
          <p:cNvCxnSpPr/>
          <p:nvPr/>
        </p:nvCxnSpPr>
        <p:spPr>
          <a:xfrm>
            <a:off x="4726872" y="2817401"/>
            <a:ext cx="755963" cy="236550"/>
          </a:xfrm>
          <a:prstGeom prst="straightConnector1">
            <a:avLst/>
          </a:prstGeom>
          <a:ln w="476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20 Conector recto de flecha"/>
          <p:cNvCxnSpPr/>
          <p:nvPr/>
        </p:nvCxnSpPr>
        <p:spPr>
          <a:xfrm flipV="1">
            <a:off x="4726872" y="2464587"/>
            <a:ext cx="755963" cy="352814"/>
          </a:xfrm>
          <a:prstGeom prst="straightConnector1">
            <a:avLst/>
          </a:prstGeom>
          <a:ln w="476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29 Grupo"/>
          <p:cNvGrpSpPr/>
          <p:nvPr/>
        </p:nvGrpSpPr>
        <p:grpSpPr>
          <a:xfrm>
            <a:off x="4790907" y="3429001"/>
            <a:ext cx="2755867" cy="1900872"/>
            <a:chOff x="4863874" y="3429000"/>
            <a:chExt cx="3674489" cy="2534496"/>
          </a:xfrm>
        </p:grpSpPr>
        <p:sp>
          <p:nvSpPr>
            <p:cNvPr id="8" name="7 CuadroTexto"/>
            <p:cNvSpPr txBox="1"/>
            <p:nvPr/>
          </p:nvSpPr>
          <p:spPr>
            <a:xfrm>
              <a:off x="5072066" y="3429000"/>
              <a:ext cx="2862408" cy="677108"/>
            </a:xfrm>
            <a:prstGeom prst="rect">
              <a:avLst/>
            </a:prstGeom>
            <a:solidFill>
              <a:srgbClr val="FFFF00"/>
            </a:solidFill>
          </p:spPr>
          <p:txBody>
            <a:bodyPr wrap="none" rtlCol="0">
              <a:spAutoFit/>
            </a:bodyPr>
            <a:lstStyle/>
            <a:p>
              <a:r>
                <a:rPr lang="es-ES" sz="1350" dirty="0"/>
                <a:t>Las vibraciones se propagan</a:t>
              </a:r>
            </a:p>
            <a:p>
              <a:r>
                <a:rPr lang="es-ES" sz="1350" dirty="0"/>
                <a:t> a modo de ondas sísmicas</a:t>
              </a:r>
            </a:p>
          </p:txBody>
        </p:sp>
        <p:sp>
          <p:nvSpPr>
            <p:cNvPr id="9" name="8 CuadroTexto"/>
            <p:cNvSpPr txBox="1"/>
            <p:nvPr/>
          </p:nvSpPr>
          <p:spPr>
            <a:xfrm>
              <a:off x="7072330" y="4214819"/>
              <a:ext cx="1015663" cy="1508105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es-ES" sz="1350" dirty="0"/>
                <a:t>Ondas P</a:t>
              </a:r>
            </a:p>
            <a:p>
              <a:endParaRPr lang="es-ES" sz="1350" dirty="0"/>
            </a:p>
            <a:p>
              <a:r>
                <a:rPr lang="es-ES" sz="1350" dirty="0"/>
                <a:t>Ondas S</a:t>
              </a:r>
            </a:p>
            <a:p>
              <a:endParaRPr lang="es-ES" sz="1350" dirty="0"/>
            </a:p>
            <a:p>
              <a:r>
                <a:rPr lang="es-ES" sz="1350" dirty="0"/>
                <a:t>Ondas L</a:t>
              </a:r>
            </a:p>
          </p:txBody>
        </p:sp>
        <p:sp>
          <p:nvSpPr>
            <p:cNvPr id="10" name="9 CuadroTexto"/>
            <p:cNvSpPr txBox="1"/>
            <p:nvPr/>
          </p:nvSpPr>
          <p:spPr>
            <a:xfrm>
              <a:off x="4863874" y="5286388"/>
              <a:ext cx="1686787" cy="6771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s-ES" sz="1350" dirty="0"/>
                <a:t>Ondas </a:t>
              </a:r>
              <a:r>
                <a:rPr lang="es-ES" sz="1350" dirty="0" err="1"/>
                <a:t>Rayleigh</a:t>
              </a:r>
              <a:endParaRPr lang="es-ES" sz="1350" dirty="0"/>
            </a:p>
            <a:p>
              <a:pPr algn="r"/>
              <a:r>
                <a:rPr lang="es-ES" sz="1350" dirty="0"/>
                <a:t>Ondas </a:t>
              </a:r>
              <a:r>
                <a:rPr lang="es-ES" sz="1350" dirty="0" err="1"/>
                <a:t>Love</a:t>
              </a:r>
              <a:endParaRPr lang="es-ES" sz="1350" dirty="0"/>
            </a:p>
          </p:txBody>
        </p:sp>
        <p:cxnSp>
          <p:nvCxnSpPr>
            <p:cNvPr id="20" name="19 Conector recto de flecha"/>
            <p:cNvCxnSpPr/>
            <p:nvPr/>
          </p:nvCxnSpPr>
          <p:spPr>
            <a:xfrm rot="10800000" flipV="1">
              <a:off x="6572264" y="5572140"/>
              <a:ext cx="500066" cy="285752"/>
            </a:xfrm>
            <a:prstGeom prst="straightConnector1">
              <a:avLst/>
            </a:prstGeom>
            <a:ln w="4762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24 Conector recto de flecha"/>
            <p:cNvCxnSpPr/>
            <p:nvPr/>
          </p:nvCxnSpPr>
          <p:spPr>
            <a:xfrm rot="10800000">
              <a:off x="6429388" y="5429264"/>
              <a:ext cx="642942" cy="71438"/>
            </a:xfrm>
            <a:prstGeom prst="straightConnector1">
              <a:avLst/>
            </a:prstGeom>
            <a:ln w="4762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27 Flecha doblada"/>
            <p:cNvSpPr/>
            <p:nvPr/>
          </p:nvSpPr>
          <p:spPr>
            <a:xfrm rot="19219069" flipH="1" flipV="1">
              <a:off x="7752545" y="3699314"/>
              <a:ext cx="785818" cy="1071570"/>
            </a:xfrm>
            <a:prstGeom prst="ben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350">
                <a:solidFill>
                  <a:schemeClr val="tx1"/>
                </a:solidFill>
              </a:endParaRP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1401559"/>
            <a:ext cx="3268265" cy="4586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4 CuadroTexto"/>
          <p:cNvSpPr txBox="1"/>
          <p:nvPr/>
        </p:nvSpPr>
        <p:spPr>
          <a:xfrm>
            <a:off x="3339694" y="1125125"/>
            <a:ext cx="4447016" cy="71558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s-ES" sz="1350" dirty="0"/>
              <a:t>Sacudida del terreno originada de modo súbito a modo de ondas y que es debida a la </a:t>
            </a:r>
            <a:r>
              <a:rPr lang="es-ES" sz="1350" b="1" dirty="0">
                <a:solidFill>
                  <a:schemeClr val="tx1"/>
                </a:solidFill>
              </a:rPr>
              <a:t>liberación de energía </a:t>
            </a:r>
            <a:r>
              <a:rPr lang="es-ES" sz="1350" dirty="0"/>
              <a:t>provocada por la </a:t>
            </a:r>
            <a:r>
              <a:rPr lang="es-ES" sz="1350" b="1" dirty="0"/>
              <a:t>deformación elástica </a:t>
            </a:r>
            <a:r>
              <a:rPr lang="es-ES" sz="1350" dirty="0"/>
              <a:t>o frágil de las rocas.</a:t>
            </a:r>
          </a:p>
        </p:txBody>
      </p:sp>
      <p:sp>
        <p:nvSpPr>
          <p:cNvPr id="6" name="5 CuadroTexto"/>
          <p:cNvSpPr txBox="1"/>
          <p:nvPr/>
        </p:nvSpPr>
        <p:spPr>
          <a:xfrm>
            <a:off x="4411264" y="2518167"/>
            <a:ext cx="722939" cy="715581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s-ES" sz="1350" dirty="0"/>
              <a:t>Diversas</a:t>
            </a:r>
          </a:p>
          <a:p>
            <a:r>
              <a:rPr lang="es-ES" sz="1350" dirty="0"/>
              <a:t> causas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2053811" y="1071546"/>
            <a:ext cx="1074333" cy="41549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s-ES" sz="2100" dirty="0"/>
              <a:t>Seísmos</a:t>
            </a:r>
          </a:p>
        </p:txBody>
      </p:sp>
    </p:spTree>
    <p:extLst>
      <p:ext uri="{BB962C8B-B14F-4D97-AF65-F5344CB8AC3E}">
        <p14:creationId xmlns:p14="http://schemas.microsoft.com/office/powerpoint/2010/main" val="2488083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Resultado de imagen de partes de un terremot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646" y="2024844"/>
            <a:ext cx="6455585" cy="3402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uadroTexto 3"/>
          <p:cNvSpPr txBox="1"/>
          <p:nvPr/>
        </p:nvSpPr>
        <p:spPr>
          <a:xfrm>
            <a:off x="1709682" y="1484785"/>
            <a:ext cx="40077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2400" b="1" dirty="0">
                <a:solidFill>
                  <a:srgbClr val="FF0000"/>
                </a:solidFill>
              </a:rPr>
              <a:t>Elementos de un TERREMOTO</a:t>
            </a:r>
          </a:p>
        </p:txBody>
      </p:sp>
    </p:spTree>
    <p:extLst>
      <p:ext uri="{BB962C8B-B14F-4D97-AF65-F5344CB8AC3E}">
        <p14:creationId xmlns:p14="http://schemas.microsoft.com/office/powerpoint/2010/main" val="3283509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4518423" y="4286257"/>
            <a:ext cx="779381" cy="230832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none" rtlCol="0">
            <a:spAutoFit/>
          </a:bodyPr>
          <a:lstStyle/>
          <a:p>
            <a:r>
              <a:rPr lang="es-ES" sz="900" b="1" dirty="0">
                <a:solidFill>
                  <a:schemeClr val="bg1"/>
                </a:solidFill>
              </a:rPr>
              <a:t>INTENSIDAD</a:t>
            </a:r>
          </a:p>
        </p:txBody>
      </p:sp>
      <p:sp>
        <p:nvSpPr>
          <p:cNvPr id="5" name="4 CuadroTexto"/>
          <p:cNvSpPr txBox="1"/>
          <p:nvPr/>
        </p:nvSpPr>
        <p:spPr>
          <a:xfrm>
            <a:off x="1678761" y="4179100"/>
            <a:ext cx="740908" cy="230832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none" rtlCol="0">
            <a:spAutoFit/>
          </a:bodyPr>
          <a:lstStyle/>
          <a:p>
            <a:r>
              <a:rPr lang="es-ES" sz="900" b="1" dirty="0">
                <a:solidFill>
                  <a:schemeClr val="bg1"/>
                </a:solidFill>
              </a:rPr>
              <a:t>MAGNITUD</a:t>
            </a:r>
          </a:p>
        </p:txBody>
      </p:sp>
      <p:sp>
        <p:nvSpPr>
          <p:cNvPr id="6" name="5 CuadroTexto"/>
          <p:cNvSpPr txBox="1"/>
          <p:nvPr/>
        </p:nvSpPr>
        <p:spPr>
          <a:xfrm>
            <a:off x="3500431" y="3321844"/>
            <a:ext cx="1011174" cy="369332"/>
          </a:xfrm>
          <a:prstGeom prst="rect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/>
          <a:p>
            <a:r>
              <a:rPr lang="es-ES" b="1" dirty="0">
                <a:solidFill>
                  <a:schemeClr val="bg1"/>
                </a:solidFill>
              </a:rPr>
              <a:t>ESCALAS</a:t>
            </a:r>
          </a:p>
        </p:txBody>
      </p:sp>
      <p:sp>
        <p:nvSpPr>
          <p:cNvPr id="7" name="6 CuadroTexto"/>
          <p:cNvSpPr txBox="1"/>
          <p:nvPr/>
        </p:nvSpPr>
        <p:spPr>
          <a:xfrm>
            <a:off x="1732341" y="4661305"/>
            <a:ext cx="797013" cy="30008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s-ES" sz="1350" b="1" dirty="0"/>
              <a:t>RICHTER</a:t>
            </a:r>
          </a:p>
        </p:txBody>
      </p:sp>
      <p:sp>
        <p:nvSpPr>
          <p:cNvPr id="8" name="7 CuadroTexto"/>
          <p:cNvSpPr txBox="1"/>
          <p:nvPr/>
        </p:nvSpPr>
        <p:spPr>
          <a:xfrm>
            <a:off x="3339695" y="4661305"/>
            <a:ext cx="2373855" cy="30008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s-ES" sz="1350" b="1" dirty="0"/>
              <a:t>MERCALLI MODIFICADA (MSK)</a:t>
            </a:r>
          </a:p>
        </p:txBody>
      </p:sp>
      <p:sp>
        <p:nvSpPr>
          <p:cNvPr id="9" name="8 CuadroTexto"/>
          <p:cNvSpPr txBox="1"/>
          <p:nvPr/>
        </p:nvSpPr>
        <p:spPr>
          <a:xfrm>
            <a:off x="1410869" y="2625322"/>
            <a:ext cx="3483133" cy="300082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es-ES" sz="1350" dirty="0"/>
              <a:t>Medida de la energía liberada en un terremoto</a:t>
            </a:r>
          </a:p>
        </p:txBody>
      </p:sp>
      <p:sp>
        <p:nvSpPr>
          <p:cNvPr id="10" name="9 CuadroTexto"/>
          <p:cNvSpPr txBox="1"/>
          <p:nvPr/>
        </p:nvSpPr>
        <p:spPr>
          <a:xfrm>
            <a:off x="1946654" y="1660909"/>
            <a:ext cx="5647380" cy="300082"/>
          </a:xfrm>
          <a:prstGeom prst="rect">
            <a:avLst/>
          </a:prstGeom>
          <a:solidFill>
            <a:schemeClr val="bg2"/>
          </a:solidFill>
        </p:spPr>
        <p:txBody>
          <a:bodyPr wrap="none" rtlCol="0">
            <a:spAutoFit/>
          </a:bodyPr>
          <a:lstStyle/>
          <a:p>
            <a:r>
              <a:rPr lang="es-ES" sz="1350" dirty="0"/>
              <a:t>Medida de los daños producidos y las sensaciones percibidas por las personas</a:t>
            </a:r>
          </a:p>
        </p:txBody>
      </p:sp>
      <p:sp>
        <p:nvSpPr>
          <p:cNvPr id="11" name="10 CuadroTexto"/>
          <p:cNvSpPr txBox="1"/>
          <p:nvPr/>
        </p:nvSpPr>
        <p:spPr>
          <a:xfrm>
            <a:off x="1357290" y="1178704"/>
            <a:ext cx="1371914" cy="369332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es-ES" b="1" dirty="0">
                <a:solidFill>
                  <a:schemeClr val="bg1"/>
                </a:solidFill>
              </a:rPr>
              <a:t>INTENSIDAD</a:t>
            </a:r>
          </a:p>
        </p:txBody>
      </p:sp>
      <p:sp>
        <p:nvSpPr>
          <p:cNvPr id="12" name="11 CuadroTexto"/>
          <p:cNvSpPr txBox="1"/>
          <p:nvPr/>
        </p:nvSpPr>
        <p:spPr>
          <a:xfrm>
            <a:off x="1410869" y="2143117"/>
            <a:ext cx="1294329" cy="369332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es-ES" b="1" dirty="0">
                <a:solidFill>
                  <a:schemeClr val="bg1"/>
                </a:solidFill>
              </a:rPr>
              <a:t>MAGNITUD</a:t>
            </a:r>
          </a:p>
        </p:txBody>
      </p:sp>
      <p:sp>
        <p:nvSpPr>
          <p:cNvPr id="13" name="12 CuadroTexto"/>
          <p:cNvSpPr txBox="1"/>
          <p:nvPr/>
        </p:nvSpPr>
        <p:spPr>
          <a:xfrm>
            <a:off x="1785918" y="5197090"/>
            <a:ext cx="751809" cy="300082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es-ES" sz="1350" dirty="0"/>
              <a:t>objetiva</a:t>
            </a:r>
          </a:p>
        </p:txBody>
      </p:sp>
      <p:sp>
        <p:nvSpPr>
          <p:cNvPr id="14" name="13 CuadroTexto"/>
          <p:cNvSpPr txBox="1"/>
          <p:nvPr/>
        </p:nvSpPr>
        <p:spPr>
          <a:xfrm>
            <a:off x="4304108" y="5143512"/>
            <a:ext cx="819135" cy="300082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es-ES" sz="1350" dirty="0"/>
              <a:t>subjetiva</a:t>
            </a:r>
          </a:p>
        </p:txBody>
      </p:sp>
      <p:cxnSp>
        <p:nvCxnSpPr>
          <p:cNvPr id="15" name="14 Conector recto de flecha"/>
          <p:cNvCxnSpPr>
            <a:stCxn id="6" idx="1"/>
          </p:cNvCxnSpPr>
          <p:nvPr/>
        </p:nvCxnSpPr>
        <p:spPr>
          <a:xfrm rot="10800000" flipV="1">
            <a:off x="2482438" y="3494968"/>
            <a:ext cx="1017992" cy="737710"/>
          </a:xfrm>
          <a:prstGeom prst="straightConnector1">
            <a:avLst/>
          </a:prstGeom>
          <a:ln w="3492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17 Conector recto de flecha"/>
          <p:cNvCxnSpPr/>
          <p:nvPr/>
        </p:nvCxnSpPr>
        <p:spPr>
          <a:xfrm rot="16200000" flipH="1">
            <a:off x="4258016" y="3704379"/>
            <a:ext cx="737710" cy="318889"/>
          </a:xfrm>
          <a:prstGeom prst="straightConnector1">
            <a:avLst/>
          </a:prstGeom>
          <a:ln w="3492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20 Flecha doblada"/>
          <p:cNvSpPr/>
          <p:nvPr/>
        </p:nvSpPr>
        <p:spPr>
          <a:xfrm rot="5400000">
            <a:off x="3045013" y="2062748"/>
            <a:ext cx="375050" cy="750099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43750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350">
              <a:solidFill>
                <a:schemeClr val="tx1"/>
              </a:solidFill>
            </a:endParaRPr>
          </a:p>
        </p:txBody>
      </p:sp>
      <p:sp>
        <p:nvSpPr>
          <p:cNvPr id="22" name="21 Flecha doblada"/>
          <p:cNvSpPr/>
          <p:nvPr/>
        </p:nvSpPr>
        <p:spPr>
          <a:xfrm rot="5400000">
            <a:off x="3045013" y="1151914"/>
            <a:ext cx="375050" cy="750099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43750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35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89967" y="1982382"/>
            <a:ext cx="2411033" cy="356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" name="22 CuadroTexto"/>
          <p:cNvSpPr txBox="1"/>
          <p:nvPr/>
        </p:nvSpPr>
        <p:spPr>
          <a:xfrm>
            <a:off x="6340091" y="5357826"/>
            <a:ext cx="762516" cy="30008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s-ES" sz="1350" dirty="0">
                <a:solidFill>
                  <a:schemeClr val="bg1"/>
                </a:solidFill>
              </a:rPr>
              <a:t>isosistas</a:t>
            </a:r>
          </a:p>
        </p:txBody>
      </p:sp>
    </p:spTree>
    <p:extLst>
      <p:ext uri="{BB962C8B-B14F-4D97-AF65-F5344CB8AC3E}">
        <p14:creationId xmlns:p14="http://schemas.microsoft.com/office/powerpoint/2010/main" val="3576652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4" name="Picture 4" descr="http://www.netxplica.com/figuras_netxplica/exanac/escala.mercalli.modificada.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11265" y="107133"/>
            <a:ext cx="3750495" cy="1761674"/>
          </a:xfrm>
          <a:prstGeom prst="rect">
            <a:avLst/>
          </a:prstGeom>
          <a:noFill/>
        </p:spPr>
      </p:pic>
      <p:pic>
        <p:nvPicPr>
          <p:cNvPr id="7" name="Picture 4" descr="http://www.netxplica.com/figuras_netxplica/exanac/escala.mercalli.modificada.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1017968"/>
            <a:ext cx="3589736" cy="1686162"/>
          </a:xfrm>
          <a:prstGeom prst="rect">
            <a:avLst/>
          </a:prstGeom>
          <a:noFill/>
        </p:spPr>
      </p:pic>
      <p:pic>
        <p:nvPicPr>
          <p:cNvPr id="76802" name="Picture 2" descr="http://1.bp.blogspot.com/_7E7gpkhmETI/TLSvzpyIgXI/AAAAAAAAADE/Ih_6J1ex0fc/s1600/ESCALA+DE+MERCALL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10870" y="1875207"/>
            <a:ext cx="6243325" cy="4125544"/>
          </a:xfrm>
          <a:prstGeom prst="rect">
            <a:avLst/>
          </a:prstGeom>
          <a:noFill/>
        </p:spPr>
      </p:pic>
      <p:sp>
        <p:nvSpPr>
          <p:cNvPr id="8" name="7 Rectángulo"/>
          <p:cNvSpPr/>
          <p:nvPr/>
        </p:nvSpPr>
        <p:spPr>
          <a:xfrm>
            <a:off x="4089793" y="53555"/>
            <a:ext cx="4232702" cy="9644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350"/>
          </a:p>
        </p:txBody>
      </p:sp>
    </p:spTree>
    <p:extLst>
      <p:ext uri="{BB962C8B-B14F-4D97-AF65-F5344CB8AC3E}">
        <p14:creationId xmlns:p14="http://schemas.microsoft.com/office/powerpoint/2010/main" val="436882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Resultado de imagen de magnitud de un terremot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147" y="1196752"/>
            <a:ext cx="9067800" cy="4781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11 CuadroTexto"/>
          <p:cNvSpPr txBox="1"/>
          <p:nvPr/>
        </p:nvSpPr>
        <p:spPr>
          <a:xfrm>
            <a:off x="1547664" y="404664"/>
            <a:ext cx="2232248" cy="584775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bg1"/>
                </a:solidFill>
              </a:rPr>
              <a:t>MAGNITUD</a:t>
            </a:r>
          </a:p>
        </p:txBody>
      </p:sp>
    </p:spTree>
    <p:extLst>
      <p:ext uri="{BB962C8B-B14F-4D97-AF65-F5344CB8AC3E}">
        <p14:creationId xmlns:p14="http://schemas.microsoft.com/office/powerpoint/2010/main" val="15026240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285860"/>
            <a:ext cx="1768647" cy="90011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3286124"/>
            <a:ext cx="4124325" cy="3143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</p:pic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2357430"/>
            <a:ext cx="1774865" cy="78581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  <p:pic>
        <p:nvPicPr>
          <p:cNvPr id="24581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34" y="4214818"/>
            <a:ext cx="3764038" cy="871539"/>
          </a:xfrm>
          <a:prstGeom prst="rect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9" name="8 CuadroTexto"/>
          <p:cNvSpPr txBox="1"/>
          <p:nvPr/>
        </p:nvSpPr>
        <p:spPr>
          <a:xfrm>
            <a:off x="1142976" y="642918"/>
            <a:ext cx="1072730" cy="36933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s-ES" dirty="0" smtClean="0"/>
              <a:t>D = M / V</a:t>
            </a:r>
            <a:endParaRPr lang="es-ES" dirty="0"/>
          </a:p>
        </p:txBody>
      </p:sp>
      <p:pic>
        <p:nvPicPr>
          <p:cNvPr id="24583" name="Picture 7" descr="http://centros5.pntic.mec.es/ies.victoria.kent/Rincon-C/Curiosid/Rc-19/Balan1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429124" y="357166"/>
            <a:ext cx="3457572" cy="3330455"/>
          </a:xfrm>
          <a:prstGeom prst="rect">
            <a:avLst/>
          </a:prstGeom>
          <a:noFill/>
        </p:spPr>
      </p:pic>
      <p:sp>
        <p:nvSpPr>
          <p:cNvPr id="11" name="10 CuadroTexto"/>
          <p:cNvSpPr txBox="1"/>
          <p:nvPr/>
        </p:nvSpPr>
        <p:spPr>
          <a:xfrm>
            <a:off x="6715140" y="1214422"/>
            <a:ext cx="2202526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s-ES" dirty="0" smtClean="0"/>
              <a:t>Balanza de </a:t>
            </a:r>
            <a:r>
              <a:rPr lang="es-ES" dirty="0" err="1" smtClean="0"/>
              <a:t>Cavendish</a:t>
            </a:r>
            <a:endParaRPr lang="es-ES" dirty="0"/>
          </a:p>
        </p:txBody>
      </p:sp>
      <p:grpSp>
        <p:nvGrpSpPr>
          <p:cNvPr id="16" name="15 Grupo"/>
          <p:cNvGrpSpPr/>
          <p:nvPr/>
        </p:nvGrpSpPr>
        <p:grpSpPr>
          <a:xfrm>
            <a:off x="2786050" y="2571744"/>
            <a:ext cx="1500198" cy="571504"/>
            <a:chOff x="3000364" y="1928802"/>
            <a:chExt cx="1500198" cy="571504"/>
          </a:xfrm>
        </p:grpSpPr>
        <p:sp>
          <p:nvSpPr>
            <p:cNvPr id="15" name="14 Rectángulo"/>
            <p:cNvSpPr/>
            <p:nvPr/>
          </p:nvSpPr>
          <p:spPr>
            <a:xfrm>
              <a:off x="3000364" y="1928802"/>
              <a:ext cx="1500198" cy="571504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grpSp>
          <p:nvGrpSpPr>
            <p:cNvPr id="14" name="13 Grupo"/>
            <p:cNvGrpSpPr/>
            <p:nvPr/>
          </p:nvGrpSpPr>
          <p:grpSpPr>
            <a:xfrm>
              <a:off x="3000364" y="1928802"/>
              <a:ext cx="1489578" cy="440770"/>
              <a:chOff x="3000364" y="1928802"/>
              <a:chExt cx="1489578" cy="440770"/>
            </a:xfrm>
          </p:grpSpPr>
          <p:sp>
            <p:nvSpPr>
              <p:cNvPr id="12" name="11 CuadroTexto"/>
              <p:cNvSpPr txBox="1"/>
              <p:nvPr/>
            </p:nvSpPr>
            <p:spPr>
              <a:xfrm>
                <a:off x="3000364" y="2000240"/>
                <a:ext cx="130356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dirty="0" smtClean="0"/>
                  <a:t>g = 9,81 m s</a:t>
                </a:r>
                <a:endParaRPr lang="es-ES" sz="1000" dirty="0"/>
              </a:p>
            </p:txBody>
          </p:sp>
          <p:sp>
            <p:nvSpPr>
              <p:cNvPr id="13" name="12 Rectángulo"/>
              <p:cNvSpPr/>
              <p:nvPr/>
            </p:nvSpPr>
            <p:spPr>
              <a:xfrm>
                <a:off x="4143372" y="1928802"/>
                <a:ext cx="34657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s-ES" dirty="0" smtClean="0"/>
                  <a:t>-</a:t>
                </a:r>
                <a:r>
                  <a:rPr lang="es-ES" sz="1400" dirty="0" smtClean="0"/>
                  <a:t>2</a:t>
                </a:r>
                <a:endParaRPr lang="es-ES" sz="1400" dirty="0"/>
              </a:p>
            </p:txBody>
          </p:sp>
        </p:grpSp>
      </p:grpSp>
      <p:pic>
        <p:nvPicPr>
          <p:cNvPr id="24585" name="Picture 9" descr="http://2.bp.blogspot.com/_eF19V4m0i-4/TF75IGxlJdI/AAAAAAAAASA/uPEAcGOgSJs/s1600/VALORES+TIEMPO+DE+TRANSITO+DENSIDAD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857752" y="3786190"/>
            <a:ext cx="3567139" cy="2802195"/>
          </a:xfrm>
          <a:prstGeom prst="rect">
            <a:avLst/>
          </a:prstGeom>
          <a:noFill/>
        </p:spPr>
      </p:pic>
      <p:sp>
        <p:nvSpPr>
          <p:cNvPr id="18" name="17 CuadroTexto"/>
          <p:cNvSpPr txBox="1"/>
          <p:nvPr/>
        </p:nvSpPr>
        <p:spPr>
          <a:xfrm>
            <a:off x="3000364" y="6286520"/>
            <a:ext cx="1275734" cy="369332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s-ES" dirty="0" err="1" smtClean="0"/>
              <a:t>d</a:t>
            </a:r>
            <a:r>
              <a:rPr lang="es-ES" sz="1200" dirty="0" err="1" smtClean="0"/>
              <a:t>corteza</a:t>
            </a:r>
            <a:r>
              <a:rPr lang="es-ES" dirty="0" smtClean="0"/>
              <a:t> = 2,7</a:t>
            </a:r>
            <a:endParaRPr lang="es-ES" dirty="0"/>
          </a:p>
        </p:txBody>
      </p:sp>
      <p:sp>
        <p:nvSpPr>
          <p:cNvPr id="19" name="18 CuadroTexto"/>
          <p:cNvSpPr txBox="1"/>
          <p:nvPr/>
        </p:nvSpPr>
        <p:spPr>
          <a:xfrm>
            <a:off x="1285852" y="5357826"/>
            <a:ext cx="1937646" cy="36933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s-ES" dirty="0" err="1" smtClean="0"/>
              <a:t>d</a:t>
            </a:r>
            <a:r>
              <a:rPr lang="es-ES" sz="1200" dirty="0" err="1" smtClean="0"/>
              <a:t>Tierra</a:t>
            </a:r>
            <a:r>
              <a:rPr lang="es-ES" sz="1200" dirty="0" smtClean="0"/>
              <a:t> </a:t>
            </a:r>
            <a:r>
              <a:rPr lang="es-ES" dirty="0" smtClean="0"/>
              <a:t>= 5,52 g/cm3</a:t>
            </a:r>
            <a:endParaRPr lang="es-ES" dirty="0"/>
          </a:p>
        </p:txBody>
      </p:sp>
      <p:sp>
        <p:nvSpPr>
          <p:cNvPr id="4" name="3 CuadroTexto"/>
          <p:cNvSpPr txBox="1"/>
          <p:nvPr/>
        </p:nvSpPr>
        <p:spPr>
          <a:xfrm>
            <a:off x="2714612" y="285728"/>
            <a:ext cx="2793137" cy="40011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s-ES" sz="2000" b="1" dirty="0" smtClean="0"/>
              <a:t>DENSIDAD DE LA TIERRA</a:t>
            </a:r>
            <a:endParaRPr lang="es-ES" sz="2000" b="1" dirty="0"/>
          </a:p>
        </p:txBody>
      </p:sp>
      <p:sp>
        <p:nvSpPr>
          <p:cNvPr id="20" name="19 Flecha abajo"/>
          <p:cNvSpPr/>
          <p:nvPr/>
        </p:nvSpPr>
        <p:spPr>
          <a:xfrm>
            <a:off x="2143108" y="3714752"/>
            <a:ext cx="357190" cy="357190"/>
          </a:xfrm>
          <a:prstGeom prst="downArrow">
            <a:avLst/>
          </a:prstGeom>
          <a:solidFill>
            <a:srgbClr val="FF0000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" name="20 CuadroTexto"/>
          <p:cNvSpPr txBox="1"/>
          <p:nvPr/>
        </p:nvSpPr>
        <p:spPr>
          <a:xfrm>
            <a:off x="2857488" y="2000240"/>
            <a:ext cx="968535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ES" dirty="0" smtClean="0"/>
              <a:t>F = m · g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371</TotalTime>
  <Words>1283</Words>
  <Application>Microsoft Office PowerPoint</Application>
  <PresentationFormat>Presentación en pantalla (4:3)</PresentationFormat>
  <Paragraphs>238</Paragraphs>
  <Slides>88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88</vt:i4>
      </vt:variant>
    </vt:vector>
  </HeadingPairs>
  <TitlesOfParts>
    <vt:vector size="93" baseType="lpstr">
      <vt:lpstr>Arial</vt:lpstr>
      <vt:lpstr>Calibri</vt:lpstr>
      <vt:lpstr>Calibri Light</vt:lpstr>
      <vt:lpstr>Times New Roman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meteoritos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Principales rocas metamórficas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EsGameWorld.NeT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EsgameWorld.NeT</dc:creator>
  <cp:lastModifiedBy>Paco López</cp:lastModifiedBy>
  <cp:revision>42</cp:revision>
  <dcterms:created xsi:type="dcterms:W3CDTF">2013-03-12T11:49:22Z</dcterms:created>
  <dcterms:modified xsi:type="dcterms:W3CDTF">2018-05-07T09:08:18Z</dcterms:modified>
</cp:coreProperties>
</file>